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comments/comment6.xml" ContentType="application/vnd.openxmlformats-officedocument.presentationml.comments+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comments/comment4.xml" ContentType="application/vnd.openxmlformats-officedocument.presentationml.comments+xml"/>
  <Override PartName="/ppt/commentAuthors.xml" ContentType="application/vnd.openxmlformats-officedocument.presentationml.commentAuthors+xml"/>
  <Override PartName="/ppt/slideLayouts/slideLayout10.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comments/comment5.xml" ContentType="application/vnd.openxmlformats-officedocument.presentationml.comments+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comments/comment3.xml" ContentType="application/vnd.openxmlformats-officedocument.presentationml.comment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0"/>
  </p:notesMasterIdLst>
  <p:sldIdLst>
    <p:sldId id="256" r:id="rId3"/>
    <p:sldId id="257" r:id="rId4"/>
    <p:sldId id="280" r:id="rId5"/>
    <p:sldId id="281" r:id="rId6"/>
    <p:sldId id="282" r:id="rId7"/>
    <p:sldId id="283" r:id="rId8"/>
    <p:sldId id="258" r:id="rId9"/>
    <p:sldId id="261" r:id="rId10"/>
    <p:sldId id="268" r:id="rId11"/>
    <p:sldId id="285" r:id="rId12"/>
    <p:sldId id="272" r:id="rId13"/>
    <p:sldId id="271" r:id="rId14"/>
    <p:sldId id="259" r:id="rId15"/>
    <p:sldId id="284" r:id="rId16"/>
    <p:sldId id="276" r:id="rId17"/>
    <p:sldId id="279" r:id="rId18"/>
    <p:sldId id="277" r:id="rId19"/>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innieDJ" initials="V" lastIdx="10" clrIdx="0"/>
  <p:cmAuthor id="1" name="Gebruiker" initials="G" lastIdx="1" clrIdx="1"/>
  <p:cmAuthor id="2" name="frankvangasteren" initials="f" lastIdx="3"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09EBA"/>
    <a:srgbClr val="D9D9D9"/>
    <a:srgbClr val="9BC747"/>
    <a:srgbClr val="259BAB"/>
  </p:clrMru>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068" autoAdjust="0"/>
  </p:normalViewPr>
  <p:slideViewPr>
    <p:cSldViewPr>
      <p:cViewPr>
        <p:scale>
          <a:sx n="70" d="100"/>
          <a:sy n="70" d="100"/>
        </p:scale>
        <p:origin x="-1164" y="3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2-01-08T11:30:03.852" idx="5">
    <p:pos x="353" y="2485"/>
    <p:text>Todo Christ:
In een notendop schetsen wat OH is. 
Wij dachten: OH logo met eromheen de kerntaken: kosten verdelen, proiel bijwerken, berichten en meerdere groepen. Hier kan internat. versie + mobiele website ook bij genoemd wordne als zaken voor nabije toekomst.</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2-01-08T11:12:21.129" idx="4">
    <p:pos x="534" y="2469"/>
    <p:text>Todo voor Christ: 
-Toevoegen Vestide (Eindhoven) in dit plaatje
-Kun je BreBurg in WonenBreburg wijzigen (dat is de echte naam)? Maar misschien lastig met aantal characters... 
</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2-01-08T12:24:27.057" idx="2">
    <p:pos x="603" y="2444"/>
    <p:text>Todo Christ:
De vraag hier is om per punt (mogelijk dus vor elk punt een slide) aan te kunnen geven op welke huisvesters deze uitdagingen van toepassing zijn. Per huisvester moet er dan door Frank/Vincent nog even een anecdote over dat punt toegevoegd kunnen worden.</p:text>
  </p:cm>
  <p:cm authorId="0" dt="2012-01-08T10:50:47.361" idx="3">
    <p:pos x="602" y="2735"/>
    <p:text>Todo Vincent/Frank:
Uiteindelijk moeten aan deze punten nog voorbeelden worden toegevoegd om het idee wat beter te laten leven bij Vincent Buitenhuis</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2-01-08T12:17:19.489" idx="6">
    <p:pos x="586" y="2779"/>
    <p:text>Todo Christ:
Overzicht maken van kernpunt waarop een samenwerking ingezet moet worden. De issue is dat wij studenten binden, die komen meerdere keren per week terug. Dat zijn de kansen waarop een huisvester contact kan hebben met de studenten.
Er moet nog even een classy omschrijving gevonden worden voor wat wij aanbieden aan huisvesters. Waar wij afg. vrijdag mee kwamen: Informatievoorziening. Kun je daar iets mee Christ ?</p:text>
  </p:cm>
  <p:cm authorId="0" dt="2012-01-08T12:18:14.185" idx="7">
    <p:pos x="577" y="3112"/>
    <p:text>Todo Frank:
Voorbeeld invoegen van het informeren van een student: Info pagina van de huisveste, via adspace (aanbieden woningruimte, c.q. startprojecten)
Voorbeeld invoegen van rechtstreekse communicatie: Ik zou hier voorbeeld sturen van communicatie naar een groep of naar een complex.
</p:text>
  </p:cm>
  <p:cm authorId="0" dt="2012-01-08T12:27:09.850" idx="10">
    <p:pos x="1119" y="689"/>
    <p:text>Oude titel was 'Hoe kunnen wij samenwerken' Deze was niet echt alles. Nieuwe idee was 'Hoe kunnen we hen erbij helpen (bij de uitdagingen zoals slide hiervoor geuit)?' Dat zou beetje lange zin worden, dus nu even OH helpt van gemaakt... Suggesties voor verbeteringen zijn uiteraard welkom.</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12-01-08T12:04:23.592" idx="8">
    <p:pos x="251" y="2451"/>
    <p:text>Het idee van deze slide moet zijn: Globaal weergeven welke stappen nodig zijn om tot een succes te komen.</p:text>
  </p:cm>
</p:cmLst>
</file>

<file path=ppt/comments/comment6.xml><?xml version="1.0" encoding="utf-8"?>
<p:cmLst xmlns:a="http://schemas.openxmlformats.org/drawingml/2006/main" xmlns:r="http://schemas.openxmlformats.org/officeDocument/2006/relationships" xmlns:p="http://schemas.openxmlformats.org/presentationml/2006/main">
  <p:cm authorId="0" dt="2012-01-08T12:22:15.569" idx="9">
    <p:pos x="302" y="2236"/>
    <p:text>Vanaf hier zijn oude slides, die kunnen weggeflikkert/genegeerd worden.</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E1B243-6AED-4B34-80F4-58AFD0EFE0ED}" type="datetimeFigureOut">
              <a:rPr lang="nl-NL" smtClean="0"/>
              <a:pPr/>
              <a:t>8-1-2012</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DBBF98-E208-4218-9581-181A22C31B1D}" type="slidenum">
              <a:rPr lang="nl-NL" smtClean="0"/>
              <a:pPr/>
              <a:t>‹nr.›</a:t>
            </a:fld>
            <a:endParaRPr lang="nl-N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en-US" b="1" dirty="0"/>
          </a:p>
        </p:txBody>
      </p:sp>
      <p:sp>
        <p:nvSpPr>
          <p:cNvPr id="4" name="Tijdelijke aanduiding voor dianummer 3"/>
          <p:cNvSpPr>
            <a:spLocks noGrp="1"/>
          </p:cNvSpPr>
          <p:nvPr>
            <p:ph type="sldNum" sz="quarter" idx="10"/>
          </p:nvPr>
        </p:nvSpPr>
        <p:spPr/>
        <p:txBody>
          <a:bodyPr/>
          <a:lstStyle/>
          <a:p>
            <a:fld id="{9CDBBF98-E208-4218-9581-181A22C31B1D}" type="slidenum">
              <a:rPr lang="nl-NL" smtClean="0"/>
              <a:pPr/>
              <a:t>3</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CDBBF98-E208-4218-9581-181A22C31B1D}" type="slidenum">
              <a:rPr lang="nl-NL" smtClean="0"/>
              <a:pPr/>
              <a:t>15</a:t>
            </a:fld>
            <a:endParaRPr lang="nl-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Hierbij bieden wij hen een dienst aan, het is dan aan</a:t>
            </a:r>
            <a:r>
              <a:rPr lang="nl-NL" baseline="0" dirty="0" smtClean="0"/>
              <a:t> ons de taak om de gegevens actueel te houden van de studenten zodat zij het kunnen benaderen. Het is aan ons de taak inzichtelijk te maken hoeveel het bereik is, hoeveel mails er gelezen zijn en </a:t>
            </a:r>
            <a:r>
              <a:rPr lang="nl-NL" baseline="0" dirty="0" err="1" smtClean="0"/>
              <a:t>hoevaak</a:t>
            </a:r>
            <a:r>
              <a:rPr lang="nl-NL" baseline="0" dirty="0" smtClean="0"/>
              <a:t> er op een ad is geklikt. Het is aan ons de taak om een WC account beschikbaar te stellen waar men </a:t>
            </a:r>
            <a:r>
              <a:rPr lang="nl-NL" baseline="0" dirty="0" err="1" smtClean="0"/>
              <a:t>ads</a:t>
            </a:r>
            <a:r>
              <a:rPr lang="nl-NL" baseline="0" dirty="0" smtClean="0"/>
              <a:t>/peilingen kan plaatsen. Het is aan ons om een pagina met resultaten van de peilingen te maken…kortom veel werk!</a:t>
            </a:r>
            <a:endParaRPr lang="nl-NL" dirty="0"/>
          </a:p>
        </p:txBody>
      </p:sp>
      <p:sp>
        <p:nvSpPr>
          <p:cNvPr id="4" name="Tijdelijke aanduiding voor dianummer 3"/>
          <p:cNvSpPr>
            <a:spLocks noGrp="1"/>
          </p:cNvSpPr>
          <p:nvPr>
            <p:ph type="sldNum" sz="quarter" idx="10"/>
          </p:nvPr>
        </p:nvSpPr>
        <p:spPr/>
        <p:txBody>
          <a:bodyPr/>
          <a:lstStyle/>
          <a:p>
            <a:fld id="{9CDBBF98-E208-4218-9581-181A22C31B1D}" type="slidenum">
              <a:rPr lang="nl-NL" smtClean="0"/>
              <a:pPr/>
              <a:t>16</a:t>
            </a:fld>
            <a:endParaRPr lang="nl-N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Hierbij bieden wij hen een dienst aan, het is dan aan</a:t>
            </a:r>
            <a:r>
              <a:rPr lang="nl-NL" baseline="0" dirty="0" smtClean="0"/>
              <a:t> ons de taak om de gegevens actueel te houden van de studenten zodat zij het kunnen benaderen. Het is aan ons de taak inzichtelijk te maken hoeveel het bereik is, hoeveel mails er gelezen zijn en </a:t>
            </a:r>
            <a:r>
              <a:rPr lang="nl-NL" baseline="0" dirty="0" err="1" smtClean="0"/>
              <a:t>hoevaak</a:t>
            </a:r>
            <a:r>
              <a:rPr lang="nl-NL" baseline="0" dirty="0" smtClean="0"/>
              <a:t> er op een ad is geklikt. Het is aan ons de taak om een WC account beschikbaar te stellen waar men </a:t>
            </a:r>
            <a:r>
              <a:rPr lang="nl-NL" baseline="0" dirty="0" err="1" smtClean="0"/>
              <a:t>ads</a:t>
            </a:r>
            <a:r>
              <a:rPr lang="nl-NL" baseline="0" dirty="0" smtClean="0"/>
              <a:t>/peilingen kan plaatsen. Het is aan ons om een pagina met resultaten van de peilingen te maken…kortom veel werk!</a:t>
            </a:r>
            <a:endParaRPr lang="nl-NL" dirty="0"/>
          </a:p>
        </p:txBody>
      </p:sp>
      <p:sp>
        <p:nvSpPr>
          <p:cNvPr id="4" name="Tijdelijke aanduiding voor dianummer 3"/>
          <p:cNvSpPr>
            <a:spLocks noGrp="1"/>
          </p:cNvSpPr>
          <p:nvPr>
            <p:ph type="sldNum" sz="quarter" idx="10"/>
          </p:nvPr>
        </p:nvSpPr>
        <p:spPr/>
        <p:txBody>
          <a:bodyPr/>
          <a:lstStyle/>
          <a:p>
            <a:fld id="{9CDBBF98-E208-4218-9581-181A22C31B1D}" type="slidenum">
              <a:rPr lang="nl-NL" smtClean="0"/>
              <a:pPr/>
              <a:t>17</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en-US" dirty="0"/>
          </a:p>
        </p:txBody>
      </p:sp>
      <p:sp>
        <p:nvSpPr>
          <p:cNvPr id="4" name="Tijdelijke aanduiding voor dianummer 3"/>
          <p:cNvSpPr>
            <a:spLocks noGrp="1"/>
          </p:cNvSpPr>
          <p:nvPr>
            <p:ph type="sldNum" sz="quarter" idx="10"/>
          </p:nvPr>
        </p:nvSpPr>
        <p:spPr/>
        <p:txBody>
          <a:bodyPr/>
          <a:lstStyle/>
          <a:p>
            <a:fld id="{AF2A2060-5E38-4723-9312-7EA96447314E}" type="slidenum">
              <a:rPr lang="nl-NL" smtClean="0">
                <a:solidFill>
                  <a:prstClr val="black"/>
                </a:solidFill>
              </a:rPr>
              <a:pPr/>
              <a:t>6</a:t>
            </a:fld>
            <a:endParaRPr lang="nl-NL">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lnSpcReduction="10000"/>
          </a:bodyPr>
          <a:lstStyle/>
          <a:p>
            <a:r>
              <a:rPr lang="en-US" dirty="0" err="1" smtClean="0"/>
              <a:t>Korte</a:t>
            </a:r>
            <a:r>
              <a:rPr lang="en-US" dirty="0" smtClean="0"/>
              <a:t> </a:t>
            </a:r>
            <a:r>
              <a:rPr lang="en-US" dirty="0" err="1" smtClean="0"/>
              <a:t>samenvatting</a:t>
            </a:r>
            <a:r>
              <a:rPr lang="en-US" dirty="0" smtClean="0"/>
              <a:t> </a:t>
            </a:r>
            <a:r>
              <a:rPr lang="en-US" dirty="0" err="1" smtClean="0"/>
              <a:t>geven</a:t>
            </a:r>
            <a:r>
              <a:rPr lang="en-US" dirty="0" smtClean="0"/>
              <a:t> van de </a:t>
            </a:r>
            <a:r>
              <a:rPr lang="en-US" dirty="0" err="1" smtClean="0"/>
              <a:t>gesprekken</a:t>
            </a:r>
            <a:r>
              <a:rPr lang="en-US" dirty="0" smtClean="0"/>
              <a:t>.</a:t>
            </a:r>
            <a:r>
              <a:rPr lang="en-US" baseline="0" dirty="0" smtClean="0"/>
              <a:t> </a:t>
            </a:r>
            <a:r>
              <a:rPr lang="en-US" baseline="0" dirty="0" err="1" smtClean="0"/>
              <a:t>Willekeurig</a:t>
            </a:r>
            <a:r>
              <a:rPr lang="en-US" baseline="0" dirty="0" smtClean="0"/>
              <a:t> </a:t>
            </a:r>
            <a:r>
              <a:rPr lang="en-US" baseline="0" dirty="0" err="1" smtClean="0"/>
              <a:t>wat</a:t>
            </a:r>
            <a:r>
              <a:rPr lang="en-US" baseline="0" dirty="0" smtClean="0"/>
              <a:t> </a:t>
            </a:r>
            <a:r>
              <a:rPr lang="en-US" baseline="0" dirty="0" err="1" smtClean="0"/>
              <a:t>punten</a:t>
            </a:r>
            <a:r>
              <a:rPr lang="en-US" baseline="0" dirty="0" smtClean="0"/>
              <a:t> </a:t>
            </a:r>
            <a:r>
              <a:rPr lang="en-US" baseline="0" dirty="0" err="1" smtClean="0"/>
              <a:t>eruit</a:t>
            </a:r>
            <a:r>
              <a:rPr lang="en-US" baseline="0" dirty="0" smtClean="0"/>
              <a:t> </a:t>
            </a:r>
            <a:r>
              <a:rPr lang="en-US" baseline="0" dirty="0" err="1" smtClean="0"/>
              <a:t>lichten</a:t>
            </a:r>
            <a:r>
              <a:rPr lang="en-US" baseline="0" dirty="0" smtClean="0"/>
              <a:t>. Slide </a:t>
            </a:r>
            <a:r>
              <a:rPr lang="en-US" baseline="0" dirty="0" err="1" smtClean="0"/>
              <a:t>hierna</a:t>
            </a:r>
            <a:r>
              <a:rPr lang="en-US" baseline="0" dirty="0" smtClean="0"/>
              <a:t> </a:t>
            </a:r>
            <a:r>
              <a:rPr lang="en-US" baseline="0" dirty="0" err="1" smtClean="0"/>
              <a:t>behandeld</a:t>
            </a:r>
            <a:r>
              <a:rPr lang="en-US" baseline="0" dirty="0" smtClean="0"/>
              <a:t> </a:t>
            </a:r>
            <a:r>
              <a:rPr lang="en-US" baseline="0" dirty="0" err="1" smtClean="0"/>
              <a:t>verder</a:t>
            </a:r>
            <a:r>
              <a:rPr lang="en-US" baseline="0" dirty="0" smtClean="0"/>
              <a:t> de </a:t>
            </a:r>
            <a:r>
              <a:rPr lang="en-US" baseline="0" dirty="0" err="1" smtClean="0"/>
              <a:t>gemeenschappelijke</a:t>
            </a:r>
            <a:r>
              <a:rPr lang="en-US" baseline="0" dirty="0" smtClean="0"/>
              <a:t> issues die </a:t>
            </a:r>
            <a:r>
              <a:rPr lang="en-US" baseline="0" dirty="0" err="1" smtClean="0"/>
              <a:t>eruit</a:t>
            </a:r>
            <a:r>
              <a:rPr lang="en-US" baseline="0" dirty="0" smtClean="0"/>
              <a:t> </a:t>
            </a:r>
            <a:r>
              <a:rPr lang="en-US" baseline="0" dirty="0" err="1" smtClean="0"/>
              <a:t>zijn</a:t>
            </a:r>
            <a:r>
              <a:rPr lang="en-US" baseline="0" dirty="0" smtClean="0"/>
              <a:t> </a:t>
            </a:r>
            <a:r>
              <a:rPr lang="en-US" baseline="0" dirty="0" err="1" smtClean="0"/>
              <a:t>gekomen</a:t>
            </a:r>
            <a:r>
              <a:rPr lang="en-US" baseline="0" dirty="0" smtClean="0"/>
              <a:t>.</a:t>
            </a:r>
          </a:p>
          <a:p>
            <a:endParaRPr lang="en-US" baseline="0" dirty="0" smtClean="0"/>
          </a:p>
          <a:p>
            <a:r>
              <a:rPr lang="en-US" baseline="0" dirty="0" smtClean="0"/>
              <a:t>SSH: </a:t>
            </a:r>
            <a:r>
              <a:rPr lang="en-US" baseline="0" dirty="0" err="1" smtClean="0"/>
              <a:t>Begonnen</a:t>
            </a:r>
            <a:r>
              <a:rPr lang="en-US" baseline="0" dirty="0" smtClean="0"/>
              <a:t> met </a:t>
            </a:r>
            <a:r>
              <a:rPr lang="en-US" baseline="0" dirty="0" err="1" smtClean="0"/>
              <a:t>een</a:t>
            </a:r>
            <a:r>
              <a:rPr lang="en-US" baseline="0" dirty="0" smtClean="0"/>
              <a:t> </a:t>
            </a:r>
            <a:r>
              <a:rPr lang="en-US" baseline="0" dirty="0" err="1" smtClean="0"/>
              <a:t>gesprek</a:t>
            </a:r>
            <a:r>
              <a:rPr lang="en-US" baseline="0" dirty="0" smtClean="0"/>
              <a:t> met </a:t>
            </a:r>
            <a:r>
              <a:rPr lang="en-US" baseline="0" dirty="0" err="1" smtClean="0"/>
              <a:t>Remco</a:t>
            </a:r>
            <a:r>
              <a:rPr lang="en-US" baseline="0" dirty="0" smtClean="0"/>
              <a:t> de </a:t>
            </a:r>
            <a:r>
              <a:rPr lang="en-US" baseline="0" dirty="0" err="1" smtClean="0"/>
              <a:t>Maaijer</a:t>
            </a:r>
            <a:r>
              <a:rPr lang="en-US" baseline="0" dirty="0" smtClean="0"/>
              <a:t>. </a:t>
            </a:r>
            <a:r>
              <a:rPr lang="en-US" baseline="0" dirty="0" err="1" smtClean="0"/>
              <a:t>Een</a:t>
            </a:r>
            <a:r>
              <a:rPr lang="en-US" baseline="0" dirty="0" smtClean="0"/>
              <a:t> van de </a:t>
            </a:r>
            <a:r>
              <a:rPr lang="en-US" baseline="0" dirty="0" err="1" smtClean="0"/>
              <a:t>zaken</a:t>
            </a:r>
            <a:r>
              <a:rPr lang="en-US" baseline="0" dirty="0" smtClean="0"/>
              <a:t> die </a:t>
            </a:r>
            <a:r>
              <a:rPr lang="en-US" baseline="0" dirty="0" err="1" smtClean="0"/>
              <a:t>hier</a:t>
            </a:r>
            <a:r>
              <a:rPr lang="en-US" baseline="0" dirty="0" smtClean="0"/>
              <a:t> </a:t>
            </a:r>
            <a:r>
              <a:rPr lang="en-US" baseline="0" dirty="0" err="1" smtClean="0"/>
              <a:t>uit</a:t>
            </a:r>
            <a:r>
              <a:rPr lang="en-US" baseline="0" dirty="0" smtClean="0"/>
              <a:t> </a:t>
            </a:r>
            <a:r>
              <a:rPr lang="en-US" baseline="0" dirty="0" err="1" smtClean="0"/>
              <a:t>kwamen</a:t>
            </a:r>
            <a:r>
              <a:rPr lang="en-US" baseline="0" dirty="0" smtClean="0"/>
              <a:t>, was de </a:t>
            </a:r>
            <a:r>
              <a:rPr lang="en-US" baseline="0" dirty="0" err="1" smtClean="0"/>
              <a:t>moeilijkheid</a:t>
            </a:r>
            <a:r>
              <a:rPr lang="en-US" baseline="0" dirty="0" smtClean="0"/>
              <a:t> </a:t>
            </a:r>
            <a:r>
              <a:rPr lang="en-US" baseline="0" dirty="0" err="1" smtClean="0"/>
              <a:t>voor</a:t>
            </a:r>
            <a:r>
              <a:rPr lang="en-US" baseline="0" dirty="0" smtClean="0"/>
              <a:t> SSH </a:t>
            </a:r>
            <a:r>
              <a:rPr lang="en-US" baseline="0" dirty="0" err="1" smtClean="0"/>
              <a:t>om</a:t>
            </a:r>
            <a:r>
              <a:rPr lang="en-US" baseline="0" dirty="0" smtClean="0"/>
              <a:t> </a:t>
            </a:r>
            <a:r>
              <a:rPr lang="en-US" baseline="0" dirty="0" err="1" smtClean="0"/>
              <a:t>studenten</a:t>
            </a:r>
            <a:r>
              <a:rPr lang="en-US" baseline="0" dirty="0" smtClean="0"/>
              <a:t> </a:t>
            </a:r>
            <a:r>
              <a:rPr lang="en-US" baseline="0" dirty="0" err="1" smtClean="0"/>
              <a:t>te</a:t>
            </a:r>
            <a:r>
              <a:rPr lang="en-US" baseline="0" dirty="0" smtClean="0"/>
              <a:t> </a:t>
            </a:r>
            <a:r>
              <a:rPr lang="en-US" baseline="0" dirty="0" err="1" smtClean="0"/>
              <a:t>bereiken</a:t>
            </a:r>
            <a:r>
              <a:rPr lang="en-US" baseline="0" dirty="0" smtClean="0"/>
              <a:t>. </a:t>
            </a:r>
            <a:r>
              <a:rPr lang="en-US" baseline="0" dirty="0" err="1" smtClean="0"/>
              <a:t>Ze</a:t>
            </a:r>
            <a:r>
              <a:rPr lang="en-US" baseline="0" dirty="0" smtClean="0"/>
              <a:t> </a:t>
            </a:r>
            <a:r>
              <a:rPr lang="en-US" baseline="0" dirty="0" err="1" smtClean="0"/>
              <a:t>zijn</a:t>
            </a:r>
            <a:r>
              <a:rPr lang="en-US" baseline="0" dirty="0" smtClean="0"/>
              <a:t> </a:t>
            </a:r>
            <a:r>
              <a:rPr lang="en-US" baseline="0" dirty="0" err="1" smtClean="0"/>
              <a:t>daardoor</a:t>
            </a:r>
            <a:r>
              <a:rPr lang="en-US" baseline="0" dirty="0" smtClean="0"/>
              <a:t> </a:t>
            </a:r>
            <a:r>
              <a:rPr lang="en-US" baseline="0" dirty="0" err="1" smtClean="0"/>
              <a:t>bijv</a:t>
            </a:r>
            <a:r>
              <a:rPr lang="en-US" baseline="0" dirty="0" smtClean="0"/>
              <a:t>. Al </a:t>
            </a:r>
            <a:r>
              <a:rPr lang="en-US" baseline="0" dirty="0" err="1" smtClean="0"/>
              <a:t>gestopt</a:t>
            </a:r>
            <a:r>
              <a:rPr lang="en-US" baseline="0" dirty="0" smtClean="0"/>
              <a:t> met </a:t>
            </a:r>
            <a:r>
              <a:rPr lang="en-US" baseline="0" dirty="0" err="1" smtClean="0"/>
              <a:t>fysieke</a:t>
            </a:r>
            <a:r>
              <a:rPr lang="en-US" baseline="0" dirty="0" smtClean="0"/>
              <a:t> </a:t>
            </a:r>
            <a:r>
              <a:rPr lang="en-US" baseline="0" dirty="0" err="1" smtClean="0"/>
              <a:t>brieven</a:t>
            </a:r>
            <a:r>
              <a:rPr lang="en-US" baseline="0" dirty="0" smtClean="0"/>
              <a:t> (en mails??), </a:t>
            </a:r>
            <a:r>
              <a:rPr lang="en-US" baseline="0" dirty="0" err="1" smtClean="0"/>
              <a:t>omdat</a:t>
            </a:r>
            <a:r>
              <a:rPr lang="en-US" baseline="0" dirty="0" smtClean="0"/>
              <a:t> </a:t>
            </a:r>
            <a:r>
              <a:rPr lang="en-US" baseline="0" dirty="0" err="1" smtClean="0"/>
              <a:t>ze</a:t>
            </a:r>
            <a:r>
              <a:rPr lang="en-US" baseline="0" dirty="0" smtClean="0"/>
              <a:t> </a:t>
            </a:r>
            <a:r>
              <a:rPr lang="en-US" baseline="0" dirty="0" err="1" smtClean="0"/>
              <a:t>weten</a:t>
            </a:r>
            <a:r>
              <a:rPr lang="en-US" baseline="0" dirty="0" smtClean="0"/>
              <a:t> </a:t>
            </a:r>
            <a:r>
              <a:rPr lang="en-US" baseline="0" dirty="0" err="1" smtClean="0"/>
              <a:t>dat</a:t>
            </a:r>
            <a:r>
              <a:rPr lang="en-US" baseline="0" dirty="0" smtClean="0"/>
              <a:t> die </a:t>
            </a:r>
            <a:r>
              <a:rPr lang="en-US" baseline="0" dirty="0" err="1" smtClean="0"/>
              <a:t>toch</a:t>
            </a:r>
            <a:r>
              <a:rPr lang="en-US" baseline="0" dirty="0" smtClean="0"/>
              <a:t> </a:t>
            </a:r>
            <a:r>
              <a:rPr lang="en-US" baseline="0" dirty="0" err="1" smtClean="0"/>
              <a:t>niet</a:t>
            </a:r>
            <a:r>
              <a:rPr lang="en-US" baseline="0" dirty="0" smtClean="0"/>
              <a:t> </a:t>
            </a:r>
            <a:r>
              <a:rPr lang="en-US" baseline="0" dirty="0" err="1" smtClean="0"/>
              <a:t>gelezen</a:t>
            </a:r>
            <a:r>
              <a:rPr lang="en-US" baseline="0" dirty="0" smtClean="0"/>
              <a:t> </a:t>
            </a:r>
            <a:r>
              <a:rPr lang="en-US" baseline="0" dirty="0" err="1" smtClean="0"/>
              <a:t>worden</a:t>
            </a:r>
            <a:r>
              <a:rPr lang="en-US" baseline="0" dirty="0" smtClean="0"/>
              <a:t>.</a:t>
            </a:r>
          </a:p>
          <a:p>
            <a:endParaRPr lang="en-US" dirty="0" smtClean="0"/>
          </a:p>
          <a:p>
            <a:r>
              <a:rPr lang="en-US" dirty="0" err="1" smtClean="0"/>
              <a:t>Idealis</a:t>
            </a:r>
            <a:r>
              <a:rPr lang="en-US" dirty="0" smtClean="0"/>
              <a:t>:</a:t>
            </a:r>
            <a:r>
              <a:rPr lang="en-US" baseline="0" dirty="0" smtClean="0"/>
              <a:t> </a:t>
            </a:r>
            <a:r>
              <a:rPr lang="en-US" baseline="0" dirty="0" err="1" smtClean="0"/>
              <a:t>Gaven</a:t>
            </a:r>
            <a:r>
              <a:rPr lang="en-US" baseline="0" dirty="0" smtClean="0"/>
              <a:t> </a:t>
            </a:r>
            <a:r>
              <a:rPr lang="en-US" baseline="0" dirty="0" err="1" smtClean="0"/>
              <a:t>aan</a:t>
            </a:r>
            <a:r>
              <a:rPr lang="en-US" baseline="0" dirty="0" smtClean="0"/>
              <a:t> </a:t>
            </a:r>
            <a:r>
              <a:rPr lang="en-US" baseline="0" dirty="0" err="1" smtClean="0"/>
              <a:t>bezig</a:t>
            </a:r>
            <a:r>
              <a:rPr lang="en-US" baseline="0" dirty="0" smtClean="0"/>
              <a:t> </a:t>
            </a:r>
            <a:r>
              <a:rPr lang="en-US" baseline="0" dirty="0" err="1" smtClean="0"/>
              <a:t>te</a:t>
            </a:r>
            <a:r>
              <a:rPr lang="en-US" baseline="0" dirty="0" smtClean="0"/>
              <a:t> </a:t>
            </a:r>
            <a:r>
              <a:rPr lang="en-US" baseline="0" dirty="0" err="1" smtClean="0"/>
              <a:t>zijn</a:t>
            </a:r>
            <a:r>
              <a:rPr lang="en-US" baseline="0" dirty="0" smtClean="0"/>
              <a:t> </a:t>
            </a:r>
            <a:r>
              <a:rPr lang="en-US" baseline="0" dirty="0" err="1" smtClean="0"/>
              <a:t>aan</a:t>
            </a:r>
            <a:r>
              <a:rPr lang="en-US" baseline="0" dirty="0" smtClean="0"/>
              <a:t> </a:t>
            </a:r>
            <a:r>
              <a:rPr lang="en-US" baseline="0" dirty="0" err="1" smtClean="0"/>
              <a:t>een</a:t>
            </a:r>
            <a:r>
              <a:rPr lang="en-US" baseline="0" dirty="0" smtClean="0"/>
              <a:t> portal, </a:t>
            </a:r>
            <a:r>
              <a:rPr lang="en-US" baseline="0" dirty="0" err="1" smtClean="0"/>
              <a:t>wat</a:t>
            </a:r>
            <a:r>
              <a:rPr lang="en-US" baseline="0" dirty="0" smtClean="0"/>
              <a:t> </a:t>
            </a:r>
            <a:r>
              <a:rPr lang="en-US" baseline="0" dirty="0" err="1" smtClean="0"/>
              <a:t>inmiddels</a:t>
            </a:r>
            <a:r>
              <a:rPr lang="en-US" baseline="0" dirty="0" smtClean="0"/>
              <a:t> live </a:t>
            </a:r>
            <a:r>
              <a:rPr lang="en-US" baseline="0" dirty="0" err="1" smtClean="0"/>
              <a:t>zou</a:t>
            </a:r>
            <a:r>
              <a:rPr lang="en-US" baseline="0" dirty="0" smtClean="0"/>
              <a:t> </a:t>
            </a:r>
            <a:r>
              <a:rPr lang="en-US" baseline="0" dirty="0" err="1" smtClean="0"/>
              <a:t>moeten</a:t>
            </a:r>
            <a:r>
              <a:rPr lang="en-US" baseline="0" dirty="0" smtClean="0"/>
              <a:t> </a:t>
            </a:r>
            <a:r>
              <a:rPr lang="en-US" baseline="0" dirty="0" err="1" smtClean="0"/>
              <a:t>zijn</a:t>
            </a:r>
            <a:r>
              <a:rPr lang="en-US" baseline="0" dirty="0" smtClean="0"/>
              <a:t>. </a:t>
            </a:r>
            <a:r>
              <a:rPr lang="en-US" baseline="0" dirty="0" err="1" smtClean="0"/>
              <a:t>Hier</a:t>
            </a:r>
            <a:r>
              <a:rPr lang="en-US" baseline="0" dirty="0" smtClean="0"/>
              <a:t> </a:t>
            </a:r>
            <a:r>
              <a:rPr lang="en-US" baseline="0" dirty="0" err="1" smtClean="0"/>
              <a:t>zag</a:t>
            </a:r>
            <a:r>
              <a:rPr lang="en-US" baseline="0" dirty="0" smtClean="0"/>
              <a:t> Helen </a:t>
            </a:r>
            <a:r>
              <a:rPr lang="en-US" baseline="0" dirty="0" err="1" smtClean="0"/>
              <a:t>wel</a:t>
            </a:r>
            <a:r>
              <a:rPr lang="en-US" baseline="0" dirty="0" smtClean="0"/>
              <a:t> </a:t>
            </a:r>
            <a:r>
              <a:rPr lang="en-US" baseline="0" dirty="0" err="1" smtClean="0"/>
              <a:t>aanknopingspunten</a:t>
            </a:r>
            <a:r>
              <a:rPr lang="en-US" baseline="0" dirty="0" smtClean="0"/>
              <a:t> </a:t>
            </a:r>
            <a:r>
              <a:rPr lang="en-US" baseline="0" dirty="0" err="1" smtClean="0"/>
              <a:t>bij</a:t>
            </a:r>
            <a:r>
              <a:rPr lang="en-US" baseline="0" dirty="0" smtClean="0"/>
              <a:t>, </a:t>
            </a:r>
            <a:r>
              <a:rPr lang="en-US" baseline="0" dirty="0" err="1" smtClean="0"/>
              <a:t>omdat</a:t>
            </a:r>
            <a:r>
              <a:rPr lang="en-US" baseline="0" dirty="0" smtClean="0"/>
              <a:t> </a:t>
            </a:r>
            <a:r>
              <a:rPr lang="en-US" baseline="0" dirty="0" err="1" smtClean="0"/>
              <a:t>functies</a:t>
            </a:r>
            <a:r>
              <a:rPr lang="en-US" baseline="0" dirty="0" smtClean="0"/>
              <a:t> </a:t>
            </a:r>
            <a:r>
              <a:rPr lang="en-US" baseline="0" dirty="0" err="1" smtClean="0"/>
              <a:t>als</a:t>
            </a:r>
            <a:r>
              <a:rPr lang="en-US" baseline="0" dirty="0" smtClean="0"/>
              <a:t> die van OH </a:t>
            </a:r>
            <a:r>
              <a:rPr lang="en-US" baseline="0" dirty="0" err="1" smtClean="0"/>
              <a:t>bewust</a:t>
            </a:r>
            <a:r>
              <a:rPr lang="en-US" baseline="0" dirty="0" smtClean="0"/>
              <a:t> </a:t>
            </a:r>
            <a:r>
              <a:rPr lang="en-US" baseline="0" dirty="0" err="1" smtClean="0"/>
              <a:t>niet</a:t>
            </a:r>
            <a:r>
              <a:rPr lang="en-US" baseline="0" dirty="0" smtClean="0"/>
              <a:t> </a:t>
            </a:r>
            <a:r>
              <a:rPr lang="en-US" baseline="0" dirty="0" err="1" smtClean="0"/>
              <a:t>meegenomen</a:t>
            </a:r>
            <a:r>
              <a:rPr lang="en-US" baseline="0" dirty="0" smtClean="0"/>
              <a:t> </a:t>
            </a:r>
            <a:r>
              <a:rPr lang="en-US" baseline="0" dirty="0" err="1" smtClean="0"/>
              <a:t>zijn</a:t>
            </a:r>
            <a:r>
              <a:rPr lang="en-US" baseline="0" dirty="0" smtClean="0"/>
              <a:t>, </a:t>
            </a:r>
            <a:r>
              <a:rPr lang="en-US" baseline="0" dirty="0" err="1" smtClean="0"/>
              <a:t>maar</a:t>
            </a:r>
            <a:r>
              <a:rPr lang="en-US" baseline="0" dirty="0" smtClean="0"/>
              <a:t> </a:t>
            </a:r>
            <a:r>
              <a:rPr lang="en-US" baseline="0" dirty="0" err="1" smtClean="0"/>
              <a:t>wel</a:t>
            </a:r>
            <a:r>
              <a:rPr lang="en-US" baseline="0" dirty="0" smtClean="0"/>
              <a:t> </a:t>
            </a:r>
            <a:r>
              <a:rPr lang="en-US" baseline="0" dirty="0" err="1" smtClean="0"/>
              <a:t>toegevoegde</a:t>
            </a:r>
            <a:r>
              <a:rPr lang="en-US" baseline="0" dirty="0" smtClean="0"/>
              <a:t> </a:t>
            </a:r>
            <a:r>
              <a:rPr lang="en-US" baseline="0" dirty="0" err="1" smtClean="0"/>
              <a:t>waarde</a:t>
            </a:r>
            <a:r>
              <a:rPr lang="en-US" baseline="0" dirty="0" smtClean="0"/>
              <a:t> </a:t>
            </a:r>
            <a:r>
              <a:rPr lang="en-US" baseline="0" dirty="0" err="1" smtClean="0"/>
              <a:t>heeft</a:t>
            </a:r>
            <a:r>
              <a:rPr lang="en-US" baseline="0" dirty="0" smtClean="0"/>
              <a:t> </a:t>
            </a:r>
            <a:r>
              <a:rPr lang="en-US" baseline="0" dirty="0" err="1" smtClean="0"/>
              <a:t>voor</a:t>
            </a:r>
            <a:r>
              <a:rPr lang="en-US" baseline="0" dirty="0" smtClean="0"/>
              <a:t> </a:t>
            </a:r>
            <a:r>
              <a:rPr lang="en-US" baseline="0" dirty="0" err="1" smtClean="0"/>
              <a:t>studenten</a:t>
            </a:r>
            <a:endParaRPr lang="en-US" baseline="0" dirty="0" smtClean="0"/>
          </a:p>
          <a:p>
            <a:endParaRPr lang="en-US" baseline="0" dirty="0" smtClean="0"/>
          </a:p>
          <a:p>
            <a:r>
              <a:rPr lang="en-US" dirty="0" smtClean="0"/>
              <a:t>DUWO: </a:t>
            </a:r>
            <a:r>
              <a:rPr lang="en-US" dirty="0" err="1" smtClean="0"/>
              <a:t>Gesproken</a:t>
            </a:r>
            <a:r>
              <a:rPr lang="en-US" dirty="0" smtClean="0"/>
              <a:t> met </a:t>
            </a:r>
            <a:r>
              <a:rPr lang="en-US" dirty="0" err="1" smtClean="0"/>
              <a:t>Noek</a:t>
            </a:r>
            <a:r>
              <a:rPr lang="en-US" baseline="0" dirty="0" smtClean="0"/>
              <a:t> </a:t>
            </a:r>
            <a:r>
              <a:rPr lang="en-US" baseline="0" dirty="0" err="1" smtClean="0"/>
              <a:t>Pouw</a:t>
            </a:r>
            <a:r>
              <a:rPr lang="en-US" baseline="0" dirty="0" smtClean="0"/>
              <a:t>. </a:t>
            </a:r>
            <a:r>
              <a:rPr lang="en-US" baseline="0" dirty="0" err="1" smtClean="0"/>
              <a:t>Hij</a:t>
            </a:r>
            <a:r>
              <a:rPr lang="en-US" baseline="0" dirty="0" smtClean="0"/>
              <a:t> </a:t>
            </a:r>
            <a:r>
              <a:rPr lang="en-US" baseline="0" dirty="0" err="1" smtClean="0"/>
              <a:t>gaf</a:t>
            </a:r>
            <a:r>
              <a:rPr lang="en-US" baseline="0" dirty="0" smtClean="0"/>
              <a:t> </a:t>
            </a:r>
            <a:r>
              <a:rPr lang="en-US" baseline="0" dirty="0" err="1" smtClean="0"/>
              <a:t>aan</a:t>
            </a:r>
            <a:r>
              <a:rPr lang="en-US" baseline="0" dirty="0" smtClean="0"/>
              <a:t> </a:t>
            </a:r>
            <a:r>
              <a:rPr lang="en-US" baseline="0" dirty="0" err="1" smtClean="0"/>
              <a:t>dat</a:t>
            </a:r>
            <a:r>
              <a:rPr lang="en-US" baseline="0" dirty="0" smtClean="0"/>
              <a:t> </a:t>
            </a:r>
            <a:r>
              <a:rPr lang="en-US" baseline="0" dirty="0" err="1" smtClean="0"/>
              <a:t>Duwo</a:t>
            </a:r>
            <a:r>
              <a:rPr lang="en-US" baseline="0" dirty="0" smtClean="0"/>
              <a:t> </a:t>
            </a:r>
            <a:r>
              <a:rPr lang="en-US" baseline="0" dirty="0" err="1" smtClean="0"/>
              <a:t>ook</a:t>
            </a:r>
            <a:r>
              <a:rPr lang="en-US" baseline="0" dirty="0" smtClean="0"/>
              <a:t> </a:t>
            </a:r>
            <a:r>
              <a:rPr lang="en-US" baseline="0" dirty="0" err="1" smtClean="0"/>
              <a:t>moeite</a:t>
            </a:r>
            <a:r>
              <a:rPr lang="en-US" baseline="0" dirty="0" smtClean="0"/>
              <a:t> </a:t>
            </a:r>
            <a:r>
              <a:rPr lang="en-US" baseline="0" dirty="0" err="1" smtClean="0"/>
              <a:t>heet</a:t>
            </a:r>
            <a:r>
              <a:rPr lang="en-US" baseline="0" dirty="0" smtClean="0"/>
              <a:t> met het </a:t>
            </a:r>
            <a:r>
              <a:rPr lang="en-US" baseline="0" dirty="0" err="1" smtClean="0"/>
              <a:t>bereiken</a:t>
            </a:r>
            <a:r>
              <a:rPr lang="en-US" baseline="0" dirty="0" smtClean="0"/>
              <a:t> van </a:t>
            </a:r>
            <a:r>
              <a:rPr lang="en-US" baseline="0" dirty="0" err="1" smtClean="0"/>
              <a:t>autochtone</a:t>
            </a:r>
            <a:r>
              <a:rPr lang="en-US" baseline="0" dirty="0" smtClean="0"/>
              <a:t> </a:t>
            </a:r>
            <a:r>
              <a:rPr lang="en-US" baseline="0" dirty="0" err="1" smtClean="0"/>
              <a:t>momenten</a:t>
            </a:r>
            <a:r>
              <a:rPr lang="en-US" baseline="0" dirty="0" smtClean="0"/>
              <a:t>. (</a:t>
            </a:r>
            <a:r>
              <a:rPr lang="en-US" baseline="0" dirty="0" err="1" smtClean="0"/>
              <a:t>Buiten</a:t>
            </a:r>
            <a:r>
              <a:rPr lang="en-US" baseline="0" dirty="0" smtClean="0"/>
              <a:t> de </a:t>
            </a:r>
            <a:r>
              <a:rPr lang="en-US" baseline="0" dirty="0" err="1" smtClean="0"/>
              <a:t>standaard</a:t>
            </a:r>
            <a:r>
              <a:rPr lang="en-US" baseline="0" dirty="0" smtClean="0"/>
              <a:t> </a:t>
            </a:r>
            <a:r>
              <a:rPr lang="en-US" baseline="0" dirty="0" err="1" smtClean="0"/>
              <a:t>contactmomenten</a:t>
            </a:r>
            <a:r>
              <a:rPr lang="en-US" baseline="0" dirty="0" smtClean="0"/>
              <a:t> van start en </a:t>
            </a:r>
            <a:r>
              <a:rPr lang="en-US" baseline="0" dirty="0" err="1" smtClean="0"/>
              <a:t>einde</a:t>
            </a:r>
            <a:r>
              <a:rPr lang="en-US" baseline="0" dirty="0" smtClean="0"/>
              <a:t> </a:t>
            </a:r>
            <a:r>
              <a:rPr lang="en-US" baseline="0" dirty="0" err="1" smtClean="0"/>
              <a:t>huur</a:t>
            </a:r>
            <a:r>
              <a:rPr lang="en-US" baseline="0" dirty="0" smtClean="0"/>
              <a:t> </a:t>
            </a:r>
            <a:r>
              <a:rPr lang="en-US" baseline="0" dirty="0" err="1" smtClean="0"/>
              <a:t>om</a:t>
            </a:r>
            <a:r>
              <a:rPr lang="en-US" baseline="0" dirty="0" smtClean="0"/>
              <a:t>)</a:t>
            </a:r>
          </a:p>
          <a:p>
            <a:endParaRPr lang="en-US" baseline="0" dirty="0" smtClean="0"/>
          </a:p>
          <a:p>
            <a:r>
              <a:rPr lang="en-US" baseline="0" dirty="0" err="1" smtClean="0"/>
              <a:t>WonenBreburg</a:t>
            </a:r>
            <a:r>
              <a:rPr lang="en-US" baseline="0" dirty="0" smtClean="0"/>
              <a:t>: </a:t>
            </a:r>
            <a:r>
              <a:rPr lang="en-US" baseline="0" dirty="0" err="1" smtClean="0"/>
              <a:t>Afspraak</a:t>
            </a:r>
            <a:r>
              <a:rPr lang="en-US" baseline="0" dirty="0" smtClean="0"/>
              <a:t> met Frits Jansen en </a:t>
            </a:r>
            <a:r>
              <a:rPr lang="en-US" baseline="0" dirty="0" err="1" smtClean="0"/>
              <a:t>Noor</a:t>
            </a:r>
            <a:r>
              <a:rPr lang="en-US" baseline="0" dirty="0" smtClean="0"/>
              <a:t> Peels. </a:t>
            </a:r>
            <a:r>
              <a:rPr lang="en-US" baseline="0" dirty="0" err="1" smtClean="0"/>
              <a:t>Waren</a:t>
            </a:r>
            <a:r>
              <a:rPr lang="en-US" baseline="0" dirty="0" smtClean="0"/>
              <a:t> </a:t>
            </a:r>
            <a:r>
              <a:rPr lang="en-US" baseline="0" dirty="0" err="1" smtClean="0"/>
              <a:t>wel</a:t>
            </a:r>
            <a:r>
              <a:rPr lang="en-US" baseline="0" dirty="0" smtClean="0"/>
              <a:t> </a:t>
            </a:r>
            <a:r>
              <a:rPr lang="en-US" baseline="0" dirty="0" err="1" smtClean="0"/>
              <a:t>geinteresseerd</a:t>
            </a:r>
            <a:r>
              <a:rPr lang="en-US" baseline="0" dirty="0" smtClean="0"/>
              <a:t> </a:t>
            </a:r>
            <a:r>
              <a:rPr lang="en-US" baseline="0" dirty="0" err="1" smtClean="0"/>
              <a:t>zeker</a:t>
            </a:r>
            <a:r>
              <a:rPr lang="en-US" baseline="0" dirty="0" smtClean="0"/>
              <a:t> </a:t>
            </a:r>
            <a:r>
              <a:rPr lang="en-US" baseline="0" dirty="0" err="1" smtClean="0"/>
              <a:t>ook</a:t>
            </a:r>
            <a:r>
              <a:rPr lang="en-US" baseline="0" dirty="0" smtClean="0"/>
              <a:t> </a:t>
            </a:r>
            <a:r>
              <a:rPr lang="en-US" baseline="0" dirty="0" err="1" smtClean="0"/>
              <a:t>omdat</a:t>
            </a:r>
            <a:r>
              <a:rPr lang="en-US" baseline="0" dirty="0" smtClean="0"/>
              <a:t> </a:t>
            </a:r>
            <a:r>
              <a:rPr lang="en-US" baseline="0" dirty="0" err="1" smtClean="0"/>
              <a:t>ze</a:t>
            </a:r>
            <a:r>
              <a:rPr lang="en-US" baseline="0" dirty="0" smtClean="0"/>
              <a:t> </a:t>
            </a:r>
            <a:r>
              <a:rPr lang="en-US" baseline="0" dirty="0" err="1" smtClean="0"/>
              <a:t>aan</a:t>
            </a:r>
            <a:r>
              <a:rPr lang="en-US" baseline="0" dirty="0" smtClean="0"/>
              <a:t> het </a:t>
            </a:r>
            <a:r>
              <a:rPr lang="en-US" baseline="0" dirty="0" err="1" smtClean="0"/>
              <a:t>nadenken</a:t>
            </a:r>
            <a:r>
              <a:rPr lang="en-US" baseline="0" dirty="0" smtClean="0"/>
              <a:t> </a:t>
            </a:r>
            <a:r>
              <a:rPr lang="en-US" baseline="0" dirty="0" err="1" smtClean="0"/>
              <a:t>zijn</a:t>
            </a:r>
            <a:r>
              <a:rPr lang="en-US" baseline="0" dirty="0" smtClean="0"/>
              <a:t> over </a:t>
            </a:r>
            <a:r>
              <a:rPr lang="en-US" baseline="0" dirty="0" err="1" smtClean="0"/>
              <a:t>een</a:t>
            </a:r>
            <a:r>
              <a:rPr lang="en-US" baseline="0" dirty="0" smtClean="0"/>
              <a:t> </a:t>
            </a:r>
            <a:r>
              <a:rPr lang="en-US" baseline="0" dirty="0" err="1" smtClean="0"/>
              <a:t>nieuwe</a:t>
            </a:r>
            <a:r>
              <a:rPr lang="en-US" baseline="0" dirty="0" smtClean="0"/>
              <a:t> website. Website </a:t>
            </a:r>
            <a:r>
              <a:rPr lang="en-US" baseline="0" dirty="0" err="1" smtClean="0"/>
              <a:t>zelf</a:t>
            </a:r>
            <a:r>
              <a:rPr lang="en-US" baseline="0" dirty="0" smtClean="0"/>
              <a:t> </a:t>
            </a:r>
            <a:r>
              <a:rPr lang="en-US" baseline="0" dirty="0" err="1" smtClean="0"/>
              <a:t>maakte</a:t>
            </a:r>
            <a:r>
              <a:rPr lang="en-US" baseline="0" dirty="0" smtClean="0"/>
              <a:t> </a:t>
            </a:r>
            <a:r>
              <a:rPr lang="en-US" baseline="0" dirty="0" err="1" smtClean="0"/>
              <a:t>een</a:t>
            </a:r>
            <a:r>
              <a:rPr lang="en-US" baseline="0" dirty="0" smtClean="0"/>
              <a:t> </a:t>
            </a:r>
            <a:r>
              <a:rPr lang="en-US" baseline="0" dirty="0" err="1" smtClean="0"/>
              <a:t>mooie</a:t>
            </a:r>
            <a:r>
              <a:rPr lang="en-US" baseline="0" dirty="0" smtClean="0"/>
              <a:t>/</a:t>
            </a:r>
            <a:r>
              <a:rPr lang="en-US" baseline="0" dirty="0" err="1" smtClean="0"/>
              <a:t>frisse</a:t>
            </a:r>
            <a:r>
              <a:rPr lang="en-US" baseline="0" dirty="0" smtClean="0"/>
              <a:t> </a:t>
            </a:r>
            <a:r>
              <a:rPr lang="en-US" baseline="0" dirty="0" err="1" smtClean="0"/>
              <a:t>indruk</a:t>
            </a:r>
            <a:r>
              <a:rPr lang="en-US" baseline="0" dirty="0" smtClean="0"/>
              <a:t>.</a:t>
            </a:r>
          </a:p>
          <a:p>
            <a:endParaRPr lang="en-US" baseline="0" dirty="0" smtClean="0"/>
          </a:p>
          <a:p>
            <a:r>
              <a:rPr lang="en-US" baseline="0" dirty="0" err="1" smtClean="0"/>
              <a:t>Vestide</a:t>
            </a:r>
            <a:r>
              <a:rPr lang="en-US" baseline="0" dirty="0" smtClean="0"/>
              <a:t>: </a:t>
            </a:r>
            <a:r>
              <a:rPr lang="en-US" baseline="0" dirty="0" err="1" smtClean="0"/>
              <a:t>Gesproken</a:t>
            </a:r>
            <a:r>
              <a:rPr lang="en-US" baseline="0" dirty="0" smtClean="0"/>
              <a:t> met </a:t>
            </a:r>
            <a:r>
              <a:rPr lang="en-US" baseline="0" dirty="0" err="1" smtClean="0"/>
              <a:t>o.a</a:t>
            </a:r>
            <a:r>
              <a:rPr lang="en-US" baseline="0" dirty="0" smtClean="0"/>
              <a:t>. </a:t>
            </a:r>
            <a:r>
              <a:rPr lang="en-US" baseline="0" dirty="0" err="1" smtClean="0"/>
              <a:t>Inge</a:t>
            </a:r>
            <a:r>
              <a:rPr lang="en-US" baseline="0" dirty="0" smtClean="0"/>
              <a:t> </a:t>
            </a:r>
            <a:r>
              <a:rPr lang="en-US" baseline="0" dirty="0" err="1" smtClean="0"/>
              <a:t>Jonkers</a:t>
            </a:r>
            <a:r>
              <a:rPr lang="en-US" baseline="0" dirty="0" smtClean="0"/>
              <a:t> (</a:t>
            </a:r>
            <a:r>
              <a:rPr lang="en-US" baseline="0" dirty="0" err="1" smtClean="0"/>
              <a:t>als</a:t>
            </a:r>
            <a:r>
              <a:rPr lang="en-US" baseline="0" dirty="0" smtClean="0"/>
              <a:t> </a:t>
            </a:r>
            <a:r>
              <a:rPr lang="en-US" baseline="0" dirty="0" err="1" smtClean="0"/>
              <a:t>afgevaardigde</a:t>
            </a:r>
            <a:r>
              <a:rPr lang="en-US" baseline="0" dirty="0" smtClean="0"/>
              <a:t> </a:t>
            </a:r>
            <a:r>
              <a:rPr lang="en-US" baseline="0" dirty="0" err="1" smtClean="0"/>
              <a:t>namens</a:t>
            </a:r>
            <a:r>
              <a:rPr lang="en-US" baseline="0" dirty="0" smtClean="0"/>
              <a:t> Pauline </a:t>
            </a:r>
            <a:r>
              <a:rPr lang="en-US" baseline="0" dirty="0" err="1" smtClean="0"/>
              <a:t>vd</a:t>
            </a:r>
            <a:r>
              <a:rPr lang="en-US" baseline="0" dirty="0" smtClean="0"/>
              <a:t> Boom) </a:t>
            </a:r>
            <a:r>
              <a:rPr lang="en-US" baseline="0" dirty="0" err="1" smtClean="0"/>
              <a:t>Moeilijk</a:t>
            </a:r>
            <a:r>
              <a:rPr lang="en-US" baseline="0" dirty="0" smtClean="0"/>
              <a:t> </a:t>
            </a:r>
            <a:r>
              <a:rPr lang="en-US" baseline="0" dirty="0" err="1" smtClean="0"/>
              <a:t>gesprek</a:t>
            </a:r>
            <a:r>
              <a:rPr lang="en-US" baseline="0" dirty="0" smtClean="0"/>
              <a:t>, </a:t>
            </a:r>
            <a:r>
              <a:rPr lang="en-US" baseline="0" dirty="0" err="1" smtClean="0"/>
              <a:t>idee</a:t>
            </a:r>
            <a:r>
              <a:rPr lang="en-US" baseline="0" dirty="0" smtClean="0"/>
              <a:t> </a:t>
            </a:r>
            <a:r>
              <a:rPr lang="en-US" baseline="0" dirty="0" err="1" smtClean="0"/>
              <a:t>dat</a:t>
            </a:r>
            <a:r>
              <a:rPr lang="en-US" baseline="0" dirty="0" smtClean="0"/>
              <a:t> we </a:t>
            </a:r>
            <a:r>
              <a:rPr lang="en-US" baseline="0" dirty="0" err="1" smtClean="0"/>
              <a:t>teveel</a:t>
            </a:r>
            <a:r>
              <a:rPr lang="en-US" baseline="0" dirty="0" smtClean="0"/>
              <a:t> met </a:t>
            </a:r>
            <a:r>
              <a:rPr lang="en-US" baseline="0" dirty="0" err="1" smtClean="0"/>
              <a:t>uitvoerenden</a:t>
            </a:r>
            <a:r>
              <a:rPr lang="en-US" baseline="0" dirty="0" smtClean="0"/>
              <a:t> </a:t>
            </a:r>
            <a:r>
              <a:rPr lang="en-US" baseline="0" dirty="0" err="1" smtClean="0"/>
              <a:t>spraken</a:t>
            </a:r>
            <a:r>
              <a:rPr lang="en-US" baseline="0" dirty="0" smtClean="0"/>
              <a:t> en </a:t>
            </a:r>
            <a:r>
              <a:rPr lang="en-US" baseline="0" dirty="0" err="1" smtClean="0"/>
              <a:t>niet</a:t>
            </a:r>
            <a:r>
              <a:rPr lang="en-US" baseline="0" dirty="0" smtClean="0"/>
              <a:t> </a:t>
            </a:r>
            <a:r>
              <a:rPr lang="en-US" baseline="0" dirty="0" err="1" smtClean="0"/>
              <a:t>echt</a:t>
            </a:r>
            <a:r>
              <a:rPr lang="en-US" baseline="0" dirty="0" smtClean="0"/>
              <a:t> </a:t>
            </a:r>
            <a:r>
              <a:rPr lang="en-US" baseline="0" dirty="0" err="1" smtClean="0"/>
              <a:t>idee</a:t>
            </a:r>
            <a:r>
              <a:rPr lang="en-US" baseline="0" dirty="0" smtClean="0"/>
              <a:t> </a:t>
            </a:r>
            <a:r>
              <a:rPr lang="en-US" baseline="0" dirty="0" err="1" smtClean="0"/>
              <a:t>hadden</a:t>
            </a:r>
            <a:r>
              <a:rPr lang="en-US" baseline="0" dirty="0" smtClean="0"/>
              <a:t> </a:t>
            </a:r>
            <a:r>
              <a:rPr lang="en-US" baseline="0" dirty="0" err="1" smtClean="0"/>
              <a:t>wat</a:t>
            </a:r>
            <a:r>
              <a:rPr lang="en-US" baseline="0" dirty="0" smtClean="0"/>
              <a:t> </a:t>
            </a:r>
            <a:r>
              <a:rPr lang="en-US" baseline="0" dirty="0" err="1" smtClean="0"/>
              <a:t>er</a:t>
            </a:r>
            <a:r>
              <a:rPr lang="en-US" baseline="0" dirty="0" smtClean="0"/>
              <a:t> </a:t>
            </a:r>
            <a:r>
              <a:rPr lang="en-US" baseline="0" dirty="0" err="1" smtClean="0"/>
              <a:t>zich</a:t>
            </a:r>
            <a:r>
              <a:rPr lang="en-US" baseline="0" dirty="0" smtClean="0"/>
              <a:t> </a:t>
            </a:r>
            <a:r>
              <a:rPr lang="en-US" baseline="0" dirty="0" err="1" smtClean="0"/>
              <a:t>afspeelt</a:t>
            </a:r>
            <a:r>
              <a:rPr lang="en-US" baseline="0" dirty="0" smtClean="0"/>
              <a:t>. </a:t>
            </a:r>
          </a:p>
          <a:p>
            <a:endParaRPr lang="en-US" baseline="0" dirty="0" smtClean="0"/>
          </a:p>
          <a:p>
            <a:r>
              <a:rPr lang="en-US" baseline="0" dirty="0" err="1" smtClean="0"/>
              <a:t>Lefier</a:t>
            </a:r>
            <a:r>
              <a:rPr lang="en-US" baseline="0" dirty="0" smtClean="0"/>
              <a:t>: </a:t>
            </a:r>
            <a:r>
              <a:rPr lang="en-US" baseline="0" dirty="0" err="1" smtClean="0"/>
              <a:t>Nog</a:t>
            </a:r>
            <a:r>
              <a:rPr lang="en-US" baseline="0" dirty="0" smtClean="0"/>
              <a:t> </a:t>
            </a:r>
            <a:r>
              <a:rPr lang="en-US" baseline="0" dirty="0" err="1" smtClean="0"/>
              <a:t>aanvullen</a:t>
            </a:r>
            <a:r>
              <a:rPr lang="en-US" baseline="0" dirty="0" smtClean="0"/>
              <a:t>…..</a:t>
            </a:r>
            <a:endParaRPr lang="en-US" dirty="0"/>
          </a:p>
        </p:txBody>
      </p:sp>
      <p:sp>
        <p:nvSpPr>
          <p:cNvPr id="4" name="Tijdelijke aanduiding voor dianummer 3"/>
          <p:cNvSpPr>
            <a:spLocks noGrp="1"/>
          </p:cNvSpPr>
          <p:nvPr>
            <p:ph type="sldNum" sz="quarter" idx="10"/>
          </p:nvPr>
        </p:nvSpPr>
        <p:spPr/>
        <p:txBody>
          <a:bodyPr/>
          <a:lstStyle/>
          <a:p>
            <a:fld id="{9CDBBF98-E208-4218-9581-181A22C31B1D}" type="slidenum">
              <a:rPr lang="nl-NL" smtClean="0"/>
              <a:pPr/>
              <a:t>7</a:t>
            </a:fld>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Deze </a:t>
            </a:r>
            <a:r>
              <a:rPr lang="nl-NL" dirty="0" err="1" smtClean="0"/>
              <a:t>slide</a:t>
            </a:r>
            <a:r>
              <a:rPr lang="nl-NL" dirty="0" smtClean="0"/>
              <a:t> beschrijft</a:t>
            </a:r>
            <a:r>
              <a:rPr lang="nl-NL" baseline="0" dirty="0" smtClean="0"/>
              <a:t> welke uitdagingen er spelen bij </a:t>
            </a:r>
            <a:r>
              <a:rPr lang="nl-NL" baseline="0" dirty="0" err="1" smtClean="0"/>
              <a:t>huisvesters</a:t>
            </a:r>
            <a:r>
              <a:rPr lang="nl-NL" baseline="0" dirty="0" smtClean="0"/>
              <a:t>, waar aanknopingspunten liggen met OH. Volgorde van de aanknopingspunten is eerst een redelijk aanknopingspunt, dan de wat mindere en weer afsluiten met het punt waar wij het beste aan kunnen haken. </a:t>
            </a:r>
          </a:p>
          <a:p>
            <a:endParaRPr lang="nl-NL" baseline="0" dirty="0" smtClean="0"/>
          </a:p>
          <a:p>
            <a:r>
              <a:rPr lang="nl-NL" baseline="0" dirty="0" smtClean="0"/>
              <a:t>[Uiteindelijk moeten aan deze punten nog voorbeelden worden toegevoegd om het idee wat beter te laten leven bij Vincent Buitenhuis]</a:t>
            </a:r>
            <a:endParaRPr lang="nl-NL" dirty="0"/>
          </a:p>
        </p:txBody>
      </p:sp>
      <p:sp>
        <p:nvSpPr>
          <p:cNvPr id="4" name="Tijdelijke aanduiding voor dianummer 3"/>
          <p:cNvSpPr>
            <a:spLocks noGrp="1"/>
          </p:cNvSpPr>
          <p:nvPr>
            <p:ph type="sldNum" sz="quarter" idx="10"/>
          </p:nvPr>
        </p:nvSpPr>
        <p:spPr/>
        <p:txBody>
          <a:bodyPr/>
          <a:lstStyle/>
          <a:p>
            <a:fld id="{9CDBBF98-E208-4218-9581-181A22C31B1D}" type="slidenum">
              <a:rPr lang="nl-NL" smtClean="0"/>
              <a:pPr/>
              <a:t>8</a:t>
            </a:fld>
            <a:endParaRPr 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Business Case – </a:t>
            </a:r>
            <a:r>
              <a:rPr lang="en-US" dirty="0" err="1" smtClean="0"/>
              <a:t>financiele</a:t>
            </a:r>
            <a:r>
              <a:rPr lang="en-US" dirty="0" smtClean="0"/>
              <a:t> </a:t>
            </a:r>
            <a:r>
              <a:rPr lang="en-US" dirty="0" err="1" smtClean="0"/>
              <a:t>verantwoording</a:t>
            </a:r>
            <a:r>
              <a:rPr lang="en-US" dirty="0" smtClean="0"/>
              <a:t> (extra </a:t>
            </a:r>
            <a:r>
              <a:rPr lang="en-US" dirty="0" err="1" smtClean="0"/>
              <a:t>kosten</a:t>
            </a:r>
            <a:r>
              <a:rPr lang="en-US" dirty="0" smtClean="0"/>
              <a:t> </a:t>
            </a:r>
            <a:r>
              <a:rPr lang="en-US" dirty="0" err="1" smtClean="0"/>
              <a:t>besparing</a:t>
            </a:r>
            <a:r>
              <a:rPr lang="en-US" dirty="0" smtClean="0"/>
              <a:t> </a:t>
            </a:r>
            <a:r>
              <a:rPr lang="en-US" dirty="0" err="1" smtClean="0"/>
              <a:t>toevoegen</a:t>
            </a:r>
            <a:r>
              <a:rPr lang="en-US" dirty="0" smtClean="0"/>
              <a:t>) + (</a:t>
            </a:r>
            <a:r>
              <a:rPr lang="en-US" dirty="0" err="1" smtClean="0"/>
              <a:t>Ons</a:t>
            </a:r>
            <a:r>
              <a:rPr lang="en-US" dirty="0" smtClean="0"/>
              <a:t> </a:t>
            </a:r>
            <a:r>
              <a:rPr lang="en-US" dirty="0" err="1" smtClean="0"/>
              <a:t>idee</a:t>
            </a:r>
            <a:r>
              <a:rPr lang="en-US" dirty="0" smtClean="0"/>
              <a:t> </a:t>
            </a:r>
            <a:r>
              <a:rPr lang="en-US" dirty="0" err="1" smtClean="0"/>
              <a:t>niet</a:t>
            </a:r>
            <a:r>
              <a:rPr lang="en-US" dirty="0" smtClean="0"/>
              <a:t> </a:t>
            </a:r>
            <a:r>
              <a:rPr lang="en-US" dirty="0" err="1" smtClean="0"/>
              <a:t>verkopen</a:t>
            </a:r>
            <a:r>
              <a:rPr lang="en-US" dirty="0" smtClean="0"/>
              <a:t> </a:t>
            </a:r>
            <a:r>
              <a:rPr lang="en-US" dirty="0" err="1" smtClean="0"/>
              <a:t>als</a:t>
            </a:r>
            <a:r>
              <a:rPr lang="en-US" dirty="0" smtClean="0"/>
              <a:t> </a:t>
            </a:r>
            <a:r>
              <a:rPr lang="en-US" dirty="0" err="1" smtClean="0"/>
              <a:t>kostenbesparing</a:t>
            </a:r>
            <a:r>
              <a:rPr lang="en-US" dirty="0" smtClean="0"/>
              <a:t> </a:t>
            </a:r>
            <a:r>
              <a:rPr lang="en-US" dirty="0" err="1" smtClean="0"/>
              <a:t>maar</a:t>
            </a:r>
            <a:r>
              <a:rPr lang="en-US" dirty="0" smtClean="0"/>
              <a:t> </a:t>
            </a:r>
            <a:r>
              <a:rPr lang="en-US" dirty="0" err="1" smtClean="0"/>
              <a:t>meer</a:t>
            </a:r>
            <a:r>
              <a:rPr lang="en-US" dirty="0" smtClean="0"/>
              <a:t> </a:t>
            </a:r>
            <a:r>
              <a:rPr lang="en-US" dirty="0" err="1" smtClean="0"/>
              <a:t>als</a:t>
            </a:r>
            <a:r>
              <a:rPr lang="en-US" dirty="0" smtClean="0"/>
              <a:t> </a:t>
            </a:r>
            <a:r>
              <a:rPr lang="en-US" dirty="0" err="1" smtClean="0"/>
              <a:t>innovativiteit</a:t>
            </a:r>
            <a:r>
              <a:rPr lang="en-US" dirty="0" smtClean="0"/>
              <a:t> </a:t>
            </a:r>
            <a:r>
              <a:rPr lang="en-US" dirty="0" err="1" smtClean="0"/>
              <a:t>wat</a:t>
            </a:r>
            <a:r>
              <a:rPr lang="en-US" dirty="0" smtClean="0"/>
              <a:t> </a:t>
            </a:r>
            <a:r>
              <a:rPr lang="en-US" dirty="0" err="1" smtClean="0"/>
              <a:t>niets</a:t>
            </a:r>
            <a:r>
              <a:rPr lang="en-US" dirty="0" smtClean="0"/>
              <a:t> extra’s </a:t>
            </a:r>
            <a:r>
              <a:rPr lang="en-US" dirty="0" err="1" smtClean="0"/>
              <a:t>hoeft</a:t>
            </a:r>
            <a:r>
              <a:rPr lang="en-US" dirty="0" smtClean="0"/>
              <a:t> </a:t>
            </a:r>
            <a:r>
              <a:rPr lang="en-US" dirty="0" err="1" smtClean="0"/>
              <a:t>te</a:t>
            </a:r>
            <a:r>
              <a:rPr lang="en-US" dirty="0" smtClean="0"/>
              <a:t> </a:t>
            </a:r>
            <a:r>
              <a:rPr lang="en-US" dirty="0" err="1" smtClean="0"/>
              <a:t>kosten</a:t>
            </a:r>
            <a:r>
              <a:rPr lang="en-US" dirty="0" smtClean="0"/>
              <a:t> = </a:t>
            </a:r>
            <a:r>
              <a:rPr lang="en-US" dirty="0" err="1" smtClean="0"/>
              <a:t>andere</a:t>
            </a:r>
            <a:r>
              <a:rPr lang="en-US" dirty="0" smtClean="0"/>
              <a:t> </a:t>
            </a:r>
            <a:r>
              <a:rPr lang="en-US" dirty="0" err="1" smtClean="0"/>
              <a:t>positiviere</a:t>
            </a:r>
            <a:r>
              <a:rPr lang="en-US" dirty="0" smtClean="0"/>
              <a:t> </a:t>
            </a:r>
            <a:r>
              <a:rPr lang="en-US" dirty="0" err="1" smtClean="0"/>
              <a:t>insteek</a:t>
            </a:r>
            <a:r>
              <a:rPr lang="en-US" dirty="0" smtClean="0"/>
              <a:t>).</a:t>
            </a:r>
          </a:p>
          <a:p>
            <a:endParaRPr lang="en-US" dirty="0"/>
          </a:p>
        </p:txBody>
      </p:sp>
      <p:sp>
        <p:nvSpPr>
          <p:cNvPr id="4" name="Slide Number Placeholder 3"/>
          <p:cNvSpPr>
            <a:spLocks noGrp="1"/>
          </p:cNvSpPr>
          <p:nvPr>
            <p:ph type="sldNum" sz="quarter" idx="10"/>
          </p:nvPr>
        </p:nvSpPr>
        <p:spPr/>
        <p:txBody>
          <a:bodyPr/>
          <a:lstStyle/>
          <a:p>
            <a:fld id="{9CDBBF98-E208-4218-9581-181A22C31B1D}" type="slidenum">
              <a:rPr lang="nl-NL" smtClean="0"/>
              <a:pPr/>
              <a:t>9</a:t>
            </a:fld>
            <a:endParaRPr 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Basis &gt; Gebruik maken van </a:t>
            </a:r>
            <a:r>
              <a:rPr lang="nl-NL" dirty="0" err="1" smtClean="0"/>
              <a:t>AdSpace</a:t>
            </a:r>
            <a:endParaRPr lang="nl-NL" dirty="0" smtClean="0"/>
          </a:p>
          <a:p>
            <a:r>
              <a:rPr lang="nl-NL" dirty="0" smtClean="0"/>
              <a:t>Men kan </a:t>
            </a:r>
            <a:r>
              <a:rPr lang="nl-NL" dirty="0" err="1" smtClean="0"/>
              <a:t>adspace</a:t>
            </a:r>
            <a:r>
              <a:rPr lang="nl-NL" dirty="0" smtClean="0"/>
              <a:t> </a:t>
            </a:r>
            <a:r>
              <a:rPr lang="nl-NL" dirty="0" err="1" smtClean="0"/>
              <a:t>bijv</a:t>
            </a:r>
            <a:r>
              <a:rPr lang="nl-NL" dirty="0" smtClean="0"/>
              <a:t> aan</a:t>
            </a:r>
            <a:r>
              <a:rPr lang="nl-NL" baseline="0" dirty="0" smtClean="0"/>
              <a:t> rechterkant in mail &gt; of ergens op de site een ad plaatsen. Zaken als Binnenkort gaat de huur eraf, zorg dat je genoeg geld op je rekening hebt! Of Zorg voor een goede verzekering van je kamer. Of Opzoek naar een nieuwe kamer? </a:t>
            </a:r>
          </a:p>
          <a:p>
            <a:endParaRPr lang="nl-NL" baseline="0" dirty="0" smtClean="0"/>
          </a:p>
          <a:p>
            <a:endParaRPr lang="nl-NL" dirty="0" smtClean="0"/>
          </a:p>
          <a:p>
            <a:endParaRPr lang="nl-NL" dirty="0" smtClean="0"/>
          </a:p>
          <a:p>
            <a:endParaRPr lang="nl-NL" dirty="0" smtClean="0"/>
          </a:p>
          <a:p>
            <a:r>
              <a:rPr lang="nl-NL" dirty="0" smtClean="0"/>
              <a:t>Hierbij bieden wij hen een dienst aan, het is dan aan</a:t>
            </a:r>
            <a:r>
              <a:rPr lang="nl-NL" baseline="0" dirty="0" smtClean="0"/>
              <a:t> ons de taak om de gegevens actueel te houden van de studenten zodat zij het kunnen benaderen. Het is aan ons de taak inzichtelijk te maken hoeveel het bereik is, hoeveel mails er gelezen zijn en </a:t>
            </a:r>
            <a:r>
              <a:rPr lang="nl-NL" baseline="0" dirty="0" err="1" smtClean="0"/>
              <a:t>hoevaak</a:t>
            </a:r>
            <a:r>
              <a:rPr lang="nl-NL" baseline="0" dirty="0" smtClean="0"/>
              <a:t> er op een ad is geklikt. Het is aan ons de taak om een WC account beschikbaar te stellen waar men </a:t>
            </a:r>
            <a:r>
              <a:rPr lang="nl-NL" baseline="0" dirty="0" err="1" smtClean="0"/>
              <a:t>ads</a:t>
            </a:r>
            <a:r>
              <a:rPr lang="nl-NL" baseline="0" dirty="0" smtClean="0"/>
              <a:t>/peilingen kan plaatsen. Het is aan ons om een pagina met resultaten van de peilingen te maken…kortom veel werk!</a:t>
            </a:r>
            <a:endParaRPr lang="nl-NL" dirty="0"/>
          </a:p>
        </p:txBody>
      </p:sp>
      <p:sp>
        <p:nvSpPr>
          <p:cNvPr id="4" name="Tijdelijke aanduiding voor dianummer 3"/>
          <p:cNvSpPr>
            <a:spLocks noGrp="1"/>
          </p:cNvSpPr>
          <p:nvPr>
            <p:ph type="sldNum" sz="quarter" idx="10"/>
          </p:nvPr>
        </p:nvSpPr>
        <p:spPr/>
        <p:txBody>
          <a:bodyPr/>
          <a:lstStyle/>
          <a:p>
            <a:fld id="{9CDBBF98-E208-4218-9581-181A22C31B1D}" type="slidenum">
              <a:rPr lang="nl-NL" smtClean="0"/>
              <a:pPr/>
              <a:t>10</a:t>
            </a:fld>
            <a:endParaRPr 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CDBBF98-E208-4218-9581-181A22C31B1D}" type="slidenum">
              <a:rPr lang="nl-NL" smtClean="0"/>
              <a:pPr/>
              <a:t>11</a:t>
            </a:fld>
            <a:endParaRPr 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Hierbij bieden wij hen een dienst aan, het is dan aan</a:t>
            </a:r>
            <a:r>
              <a:rPr lang="nl-NL" baseline="0" dirty="0" smtClean="0"/>
              <a:t> ons de taak om de gegevens actueel te houden van de studenten zodat zij het kunnen benaderen. Het is aan ons de taak inzichtelijk te maken hoeveel het bereik is, hoeveel mails er gelezen zijn en </a:t>
            </a:r>
            <a:r>
              <a:rPr lang="nl-NL" baseline="0" dirty="0" err="1" smtClean="0"/>
              <a:t>hoevaak</a:t>
            </a:r>
            <a:r>
              <a:rPr lang="nl-NL" baseline="0" dirty="0" smtClean="0"/>
              <a:t> er op een ad is geklikt. Het is aan ons de taak om een WC account beschikbaar te stellen waar men </a:t>
            </a:r>
            <a:r>
              <a:rPr lang="nl-NL" baseline="0" dirty="0" err="1" smtClean="0"/>
              <a:t>ads</a:t>
            </a:r>
            <a:r>
              <a:rPr lang="nl-NL" baseline="0" dirty="0" smtClean="0"/>
              <a:t>/peilingen kan plaatsen. Het is aan ons om een pagina met resultaten van de peilingen te maken…kortom veel werk!</a:t>
            </a:r>
            <a:endParaRPr lang="nl-NL" dirty="0"/>
          </a:p>
        </p:txBody>
      </p:sp>
      <p:sp>
        <p:nvSpPr>
          <p:cNvPr id="4" name="Tijdelijke aanduiding voor dianummer 3"/>
          <p:cNvSpPr>
            <a:spLocks noGrp="1"/>
          </p:cNvSpPr>
          <p:nvPr>
            <p:ph type="sldNum" sz="quarter" idx="10"/>
          </p:nvPr>
        </p:nvSpPr>
        <p:spPr/>
        <p:txBody>
          <a:bodyPr/>
          <a:lstStyle/>
          <a:p>
            <a:fld id="{9CDBBF98-E208-4218-9581-181A22C31B1D}" type="slidenum">
              <a:rPr lang="nl-NL" smtClean="0"/>
              <a:pPr/>
              <a:t>12</a:t>
            </a:fld>
            <a:endParaRPr lang="nl-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Hierbij bieden wij hen een dienst aan, het is dan aan</a:t>
            </a:r>
            <a:r>
              <a:rPr lang="nl-NL" baseline="0" dirty="0" smtClean="0"/>
              <a:t> ons de taak om de gegevens actueel te houden van de studenten zodat zij het kunnen benaderen. Het is aan ons de taak inzichtelijk te maken hoeveel het bereik is, hoeveel mails er gelezen zijn en </a:t>
            </a:r>
            <a:r>
              <a:rPr lang="nl-NL" baseline="0" dirty="0" err="1" smtClean="0"/>
              <a:t>hoevaak</a:t>
            </a:r>
            <a:r>
              <a:rPr lang="nl-NL" baseline="0" dirty="0" smtClean="0"/>
              <a:t> er op een ad is geklikt. Het is aan ons de taak om een WC account beschikbaar te stellen waar men </a:t>
            </a:r>
            <a:r>
              <a:rPr lang="nl-NL" baseline="0" dirty="0" err="1" smtClean="0"/>
              <a:t>ads</a:t>
            </a:r>
            <a:r>
              <a:rPr lang="nl-NL" baseline="0" dirty="0" smtClean="0"/>
              <a:t>/peilingen kan plaatsen. Het is aan ons om een pagina met resultaten van de peilingen te maken…kortom veel werk!</a:t>
            </a:r>
            <a:endParaRPr lang="nl-NL" dirty="0"/>
          </a:p>
        </p:txBody>
      </p:sp>
      <p:sp>
        <p:nvSpPr>
          <p:cNvPr id="4" name="Tijdelijke aanduiding voor dianummer 3"/>
          <p:cNvSpPr>
            <a:spLocks noGrp="1"/>
          </p:cNvSpPr>
          <p:nvPr>
            <p:ph type="sldNum" sz="quarter" idx="10"/>
          </p:nvPr>
        </p:nvSpPr>
        <p:spPr/>
        <p:txBody>
          <a:bodyPr/>
          <a:lstStyle/>
          <a:p>
            <a:fld id="{9CDBBF98-E208-4218-9581-181A22C31B1D}" type="slidenum">
              <a:rPr lang="nl-NL" smtClean="0"/>
              <a:pPr/>
              <a:t>14</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p>
            <a:fld id="{6E1C5C7D-8C50-405A-95E3-8FA7CA97486E}" type="datetimeFigureOut">
              <a:rPr lang="nl-NL" smtClean="0"/>
              <a:pPr/>
              <a:t>8-1-2012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7410DD8-D09B-42CD-89A8-F5517C46247B}"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6E1C5C7D-8C50-405A-95E3-8FA7CA97486E}" type="datetimeFigureOut">
              <a:rPr lang="nl-NL" smtClean="0"/>
              <a:pPr/>
              <a:t>8-1-2012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7410DD8-D09B-42CD-89A8-F5517C46247B}"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6E1C5C7D-8C50-405A-95E3-8FA7CA97486E}" type="datetimeFigureOut">
              <a:rPr lang="nl-NL" smtClean="0"/>
              <a:pPr/>
              <a:t>8-1-2012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7410DD8-D09B-42CD-89A8-F5517C46247B}" type="slidenum">
              <a:rPr lang="nl-NL" smtClean="0"/>
              <a:pPr/>
              <a:t>‹nr.›</a:t>
            </a:fld>
            <a:endParaRPr lang="nl-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p>
            <a:fld id="{6E1C5C7D-8C50-405A-95E3-8FA7CA97486E}" type="datetimeFigureOut">
              <a:rPr lang="nl-NL" smtClean="0">
                <a:solidFill>
                  <a:prstClr val="black">
                    <a:tint val="75000"/>
                  </a:prstClr>
                </a:solidFill>
              </a:rPr>
              <a:pPr/>
              <a:t>8-1-2012</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D7410DD8-D09B-42CD-89A8-F5517C46247B}" type="slidenum">
              <a:rPr lang="nl-NL" smtClean="0">
                <a:solidFill>
                  <a:prstClr val="black">
                    <a:tint val="75000"/>
                  </a:prstClr>
                </a:solidFill>
              </a:rPr>
              <a:pPr/>
              <a:t>‹nr.›</a:t>
            </a:fld>
            <a:endParaRPr lang="nl-NL">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6E1C5C7D-8C50-405A-95E3-8FA7CA97486E}" type="datetimeFigureOut">
              <a:rPr lang="nl-NL" smtClean="0">
                <a:solidFill>
                  <a:prstClr val="black">
                    <a:tint val="75000"/>
                  </a:prstClr>
                </a:solidFill>
              </a:rPr>
              <a:pPr/>
              <a:t>8-1-2012</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D7410DD8-D09B-42CD-89A8-F5517C46247B}" type="slidenum">
              <a:rPr lang="nl-NL" smtClean="0">
                <a:solidFill>
                  <a:prstClr val="black">
                    <a:tint val="75000"/>
                  </a:prstClr>
                </a:solidFill>
              </a:rPr>
              <a:pPr/>
              <a:t>‹nr.›</a:t>
            </a:fld>
            <a:endParaRPr lang="nl-NL">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6E1C5C7D-8C50-405A-95E3-8FA7CA97486E}" type="datetimeFigureOut">
              <a:rPr lang="nl-NL" smtClean="0">
                <a:solidFill>
                  <a:prstClr val="black">
                    <a:tint val="75000"/>
                  </a:prstClr>
                </a:solidFill>
              </a:rPr>
              <a:pPr/>
              <a:t>8-1-2012</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D7410DD8-D09B-42CD-89A8-F5517C46247B}" type="slidenum">
              <a:rPr lang="nl-NL" smtClean="0">
                <a:solidFill>
                  <a:prstClr val="black">
                    <a:tint val="75000"/>
                  </a:prstClr>
                </a:solidFill>
              </a:rPr>
              <a:pPr/>
              <a:t>‹nr.›</a:t>
            </a:fld>
            <a:endParaRPr lang="nl-NL">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6E1C5C7D-8C50-405A-95E3-8FA7CA97486E}" type="datetimeFigureOut">
              <a:rPr lang="nl-NL" smtClean="0">
                <a:solidFill>
                  <a:prstClr val="black">
                    <a:tint val="75000"/>
                  </a:prstClr>
                </a:solidFill>
              </a:rPr>
              <a:pPr/>
              <a:t>8-1-2012</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D7410DD8-D09B-42CD-89A8-F5517C46247B}" type="slidenum">
              <a:rPr lang="nl-NL" smtClean="0">
                <a:solidFill>
                  <a:prstClr val="black">
                    <a:tint val="75000"/>
                  </a:prstClr>
                </a:solidFill>
              </a:rPr>
              <a:pPr/>
              <a:t>‹nr.›</a:t>
            </a:fld>
            <a:endParaRPr lang="nl-NL">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6E1C5C7D-8C50-405A-95E3-8FA7CA97486E}" type="datetimeFigureOut">
              <a:rPr lang="nl-NL" smtClean="0">
                <a:solidFill>
                  <a:prstClr val="black">
                    <a:tint val="75000"/>
                  </a:prstClr>
                </a:solidFill>
              </a:rPr>
              <a:pPr/>
              <a:t>8-1-2012</a:t>
            </a:fld>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D7410DD8-D09B-42CD-89A8-F5517C46247B}" type="slidenum">
              <a:rPr lang="nl-NL" smtClean="0">
                <a:solidFill>
                  <a:prstClr val="black">
                    <a:tint val="75000"/>
                  </a:prstClr>
                </a:solidFill>
              </a:rPr>
              <a:pPr/>
              <a:t>‹nr.›</a:t>
            </a:fld>
            <a:endParaRPr lang="nl-NL">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6E1C5C7D-8C50-405A-95E3-8FA7CA97486E}" type="datetimeFigureOut">
              <a:rPr lang="nl-NL" smtClean="0">
                <a:solidFill>
                  <a:prstClr val="black">
                    <a:tint val="75000"/>
                  </a:prstClr>
                </a:solidFill>
              </a:rPr>
              <a:pPr/>
              <a:t>8-1-2012</a:t>
            </a:fld>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D7410DD8-D09B-42CD-89A8-F5517C46247B}" type="slidenum">
              <a:rPr lang="nl-NL" smtClean="0">
                <a:solidFill>
                  <a:prstClr val="black">
                    <a:tint val="75000"/>
                  </a:prstClr>
                </a:solidFill>
              </a:rPr>
              <a:pPr/>
              <a:t>‹nr.›</a:t>
            </a:fld>
            <a:endParaRPr lang="nl-NL">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6E1C5C7D-8C50-405A-95E3-8FA7CA97486E}" type="datetimeFigureOut">
              <a:rPr lang="nl-NL" smtClean="0">
                <a:solidFill>
                  <a:prstClr val="black">
                    <a:tint val="75000"/>
                  </a:prstClr>
                </a:solidFill>
              </a:rPr>
              <a:pPr/>
              <a:t>8-1-2012</a:t>
            </a:fld>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p>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p>
            <a:fld id="{D7410DD8-D09B-42CD-89A8-F5517C46247B}" type="slidenum">
              <a:rPr lang="nl-NL" smtClean="0">
                <a:solidFill>
                  <a:prstClr val="black">
                    <a:tint val="75000"/>
                  </a:prstClr>
                </a:solidFill>
              </a:rPr>
              <a:pPr/>
              <a:t>‹nr.›</a:t>
            </a:fld>
            <a:endParaRPr lang="nl-NL">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6E1C5C7D-8C50-405A-95E3-8FA7CA97486E}" type="datetimeFigureOut">
              <a:rPr lang="nl-NL" smtClean="0">
                <a:solidFill>
                  <a:prstClr val="black">
                    <a:tint val="75000"/>
                  </a:prstClr>
                </a:solidFill>
              </a:rPr>
              <a:pPr/>
              <a:t>8-1-2012</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D7410DD8-D09B-42CD-89A8-F5517C46247B}" type="slidenum">
              <a:rPr lang="nl-NL" smtClean="0">
                <a:solidFill>
                  <a:prstClr val="black">
                    <a:tint val="75000"/>
                  </a:prstClr>
                </a:solidFill>
              </a:rPr>
              <a:pPr/>
              <a:t>‹nr.›</a:t>
            </a:fld>
            <a:endParaRPr lang="nl-NL">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6E1C5C7D-8C50-405A-95E3-8FA7CA97486E}" type="datetimeFigureOut">
              <a:rPr lang="nl-NL" smtClean="0"/>
              <a:pPr/>
              <a:t>8-1-2012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7410DD8-D09B-42CD-89A8-F5517C46247B}" type="slidenum">
              <a:rPr lang="nl-NL" smtClean="0"/>
              <a:pPr/>
              <a:t>‹nr.›</a:t>
            </a:fld>
            <a:endParaRPr lang="nl-NL"/>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6E1C5C7D-8C50-405A-95E3-8FA7CA97486E}" type="datetimeFigureOut">
              <a:rPr lang="nl-NL" smtClean="0">
                <a:solidFill>
                  <a:prstClr val="black">
                    <a:tint val="75000"/>
                  </a:prstClr>
                </a:solidFill>
              </a:rPr>
              <a:pPr/>
              <a:t>8-1-2012</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D7410DD8-D09B-42CD-89A8-F5517C46247B}" type="slidenum">
              <a:rPr lang="nl-NL" smtClean="0">
                <a:solidFill>
                  <a:prstClr val="black">
                    <a:tint val="75000"/>
                  </a:prstClr>
                </a:solidFill>
              </a:rPr>
              <a:pPr/>
              <a:t>‹nr.›</a:t>
            </a:fld>
            <a:endParaRPr lang="nl-NL">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6E1C5C7D-8C50-405A-95E3-8FA7CA97486E}" type="datetimeFigureOut">
              <a:rPr lang="nl-NL" smtClean="0">
                <a:solidFill>
                  <a:prstClr val="black">
                    <a:tint val="75000"/>
                  </a:prstClr>
                </a:solidFill>
              </a:rPr>
              <a:pPr/>
              <a:t>8-1-2012</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D7410DD8-D09B-42CD-89A8-F5517C46247B}" type="slidenum">
              <a:rPr lang="nl-NL" smtClean="0">
                <a:solidFill>
                  <a:prstClr val="black">
                    <a:tint val="75000"/>
                  </a:prstClr>
                </a:solidFill>
              </a:rPr>
              <a:pPr/>
              <a:t>‹nr.›</a:t>
            </a:fld>
            <a:endParaRPr lang="nl-NL">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6E1C5C7D-8C50-405A-95E3-8FA7CA97486E}" type="datetimeFigureOut">
              <a:rPr lang="nl-NL" smtClean="0">
                <a:solidFill>
                  <a:prstClr val="black">
                    <a:tint val="75000"/>
                  </a:prstClr>
                </a:solidFill>
              </a:rPr>
              <a:pPr/>
              <a:t>8-1-2012</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D7410DD8-D09B-42CD-89A8-F5517C46247B}" type="slidenum">
              <a:rPr lang="nl-NL" smtClean="0">
                <a:solidFill>
                  <a:prstClr val="black">
                    <a:tint val="75000"/>
                  </a:prstClr>
                </a:solidFill>
              </a:rPr>
              <a:pPr/>
              <a:t>‹nr.›</a:t>
            </a:fld>
            <a:endParaRPr lang="nl-NL">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6E1C5C7D-8C50-405A-95E3-8FA7CA97486E}" type="datetimeFigureOut">
              <a:rPr lang="nl-NL" smtClean="0"/>
              <a:pPr/>
              <a:t>8-1-2012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7410DD8-D09B-42CD-89A8-F5517C46247B}" type="slidenum">
              <a:rPr lang="nl-NL" smtClean="0"/>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6E1C5C7D-8C50-405A-95E3-8FA7CA97486E}" type="datetimeFigureOut">
              <a:rPr lang="nl-NL" smtClean="0"/>
              <a:pPr/>
              <a:t>8-1-2012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7410DD8-D09B-42CD-89A8-F5517C46247B}"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6E1C5C7D-8C50-405A-95E3-8FA7CA97486E}" type="datetimeFigureOut">
              <a:rPr lang="nl-NL" smtClean="0"/>
              <a:pPr/>
              <a:t>8-1-2012</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D7410DD8-D09B-42CD-89A8-F5517C46247B}"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6E1C5C7D-8C50-405A-95E3-8FA7CA97486E}" type="datetimeFigureOut">
              <a:rPr lang="nl-NL" smtClean="0"/>
              <a:pPr/>
              <a:t>8-1-2012</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D7410DD8-D09B-42CD-89A8-F5517C46247B}"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6E1C5C7D-8C50-405A-95E3-8FA7CA97486E}" type="datetimeFigureOut">
              <a:rPr lang="nl-NL" smtClean="0"/>
              <a:pPr/>
              <a:t>8-1-2012</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D7410DD8-D09B-42CD-89A8-F5517C46247B}"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6E1C5C7D-8C50-405A-95E3-8FA7CA97486E}" type="datetimeFigureOut">
              <a:rPr lang="nl-NL" smtClean="0"/>
              <a:pPr/>
              <a:t>8-1-2012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7410DD8-D09B-42CD-89A8-F5517C46247B}"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6E1C5C7D-8C50-405A-95E3-8FA7CA97486E}" type="datetimeFigureOut">
              <a:rPr lang="nl-NL" smtClean="0"/>
              <a:pPr/>
              <a:t>8-1-2012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7410DD8-D09B-42CD-89A8-F5517C46247B}"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1C5C7D-8C50-405A-95E3-8FA7CA97486E}" type="datetimeFigureOut">
              <a:rPr lang="nl-NL" smtClean="0"/>
              <a:pPr/>
              <a:t>8-1-2012</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410DD8-D09B-42CD-89A8-F5517C46247B}"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1C5C7D-8C50-405A-95E3-8FA7CA97486E}" type="datetimeFigureOut">
              <a:rPr lang="nl-NL" smtClean="0">
                <a:solidFill>
                  <a:prstClr val="black">
                    <a:tint val="75000"/>
                  </a:prstClr>
                </a:solidFill>
              </a:rPr>
              <a:pPr/>
              <a:t>8-1-2012</a:t>
            </a:fld>
            <a:endParaRPr lang="nl-NL">
              <a:solidFill>
                <a:prstClr val="black">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410DD8-D09B-42CD-89A8-F5517C46247B}" type="slidenum">
              <a:rPr lang="nl-NL" smtClean="0">
                <a:solidFill>
                  <a:prstClr val="black">
                    <a:tint val="75000"/>
                  </a:prstClr>
                </a:solidFill>
              </a:rPr>
              <a:pPr/>
              <a:t>‹nr.›</a:t>
            </a:fld>
            <a:endParaRPr lang="nl-NL">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live.isvworld.com/subscriptions" TargetMode="Externa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comments" Target="../comments/comment5.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comments" Target="../comments/comment6.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comments" Target="../comments/commen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hyperlink" Target="http://www.onlinehuisrekening.n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hyperlink" Target="http://www.onlinehuisrekening.n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hyperlink" Target="http://www.onlinehuisrekening.nl/" TargetMode="Externa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omments" Target="../comments/comment2.xml"/><Relationship Id="rId5" Type="http://schemas.openxmlformats.org/officeDocument/2006/relationships/image" Target="../media/image6.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comments" Target="../comments/comment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comments" Target="../comments/comment4.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kstvak 3"/>
          <p:cNvSpPr txBox="1"/>
          <p:nvPr/>
        </p:nvSpPr>
        <p:spPr>
          <a:xfrm>
            <a:off x="323528" y="1268760"/>
            <a:ext cx="8568952" cy="2123658"/>
          </a:xfrm>
          <a:prstGeom prst="rect">
            <a:avLst/>
          </a:prstGeom>
          <a:noFill/>
        </p:spPr>
        <p:txBody>
          <a:bodyPr wrap="square" rtlCol="0">
            <a:spAutoFit/>
          </a:bodyPr>
          <a:lstStyle/>
          <a:p>
            <a:pPr>
              <a:lnSpc>
                <a:spcPct val="75000"/>
              </a:lnSpc>
            </a:pPr>
            <a:r>
              <a:rPr lang="nl-NL" sz="4400" b="1" dirty="0" err="1" smtClean="0">
                <a:solidFill>
                  <a:schemeClr val="bg1"/>
                </a:solidFill>
              </a:rPr>
              <a:t>Idealis</a:t>
            </a:r>
            <a:r>
              <a:rPr lang="nl-NL" sz="4400" b="1" dirty="0" smtClean="0">
                <a:solidFill>
                  <a:schemeClr val="bg1"/>
                </a:solidFill>
              </a:rPr>
              <a:t>, </a:t>
            </a:r>
            <a:r>
              <a:rPr lang="nl-NL" sz="4400" b="1" dirty="0" err="1" smtClean="0">
                <a:solidFill>
                  <a:schemeClr val="bg1"/>
                </a:solidFill>
              </a:rPr>
              <a:t>Duwo</a:t>
            </a:r>
            <a:r>
              <a:rPr lang="nl-NL" sz="4400" b="1" dirty="0" smtClean="0">
                <a:solidFill>
                  <a:schemeClr val="bg1"/>
                </a:solidFill>
              </a:rPr>
              <a:t>, </a:t>
            </a:r>
            <a:r>
              <a:rPr lang="nl-NL" sz="4400" b="1" dirty="0" err="1" smtClean="0">
                <a:solidFill>
                  <a:schemeClr val="bg1"/>
                </a:solidFill>
              </a:rPr>
              <a:t>SSHu</a:t>
            </a:r>
            <a:r>
              <a:rPr lang="nl-NL" sz="4400" b="1" dirty="0" smtClean="0">
                <a:solidFill>
                  <a:schemeClr val="bg1"/>
                </a:solidFill>
              </a:rPr>
              <a:t>, </a:t>
            </a:r>
            <a:r>
              <a:rPr lang="nl-NL" sz="4400" b="1" dirty="0" err="1" smtClean="0">
                <a:solidFill>
                  <a:schemeClr val="bg1"/>
                </a:solidFill>
              </a:rPr>
              <a:t>Stadwonen</a:t>
            </a:r>
            <a:r>
              <a:rPr lang="nl-NL" sz="4400" b="1" dirty="0" smtClean="0">
                <a:solidFill>
                  <a:schemeClr val="bg1"/>
                </a:solidFill>
              </a:rPr>
              <a:t>, </a:t>
            </a:r>
            <a:r>
              <a:rPr lang="nl-NL" sz="4400" b="1" dirty="0" err="1" smtClean="0">
                <a:solidFill>
                  <a:schemeClr val="bg1"/>
                </a:solidFill>
              </a:rPr>
              <a:t>Vestide</a:t>
            </a:r>
            <a:r>
              <a:rPr lang="nl-NL" sz="4400" b="1" dirty="0" smtClean="0">
                <a:solidFill>
                  <a:schemeClr val="bg1"/>
                </a:solidFill>
              </a:rPr>
              <a:t>, </a:t>
            </a:r>
            <a:r>
              <a:rPr lang="nl-NL" sz="4400" b="1" dirty="0" err="1" smtClean="0">
                <a:solidFill>
                  <a:schemeClr val="bg1"/>
                </a:solidFill>
              </a:rPr>
              <a:t>Wonenbreburg</a:t>
            </a:r>
            <a:r>
              <a:rPr lang="nl-NL" sz="4400" b="1" dirty="0" smtClean="0">
                <a:solidFill>
                  <a:schemeClr val="bg1"/>
                </a:solidFill>
              </a:rPr>
              <a:t>, </a:t>
            </a:r>
            <a:r>
              <a:rPr lang="nl-NL" sz="4400" b="1" dirty="0" err="1" smtClean="0">
                <a:solidFill>
                  <a:schemeClr val="bg1"/>
                </a:solidFill>
              </a:rPr>
              <a:t>Lefier</a:t>
            </a:r>
            <a:r>
              <a:rPr lang="nl-NL" sz="4400" b="1" dirty="0" smtClean="0">
                <a:solidFill>
                  <a:schemeClr val="bg1"/>
                </a:solidFill>
              </a:rPr>
              <a:t>, SLS Wonen en</a:t>
            </a:r>
          </a:p>
          <a:p>
            <a:pPr>
              <a:lnSpc>
                <a:spcPct val="75000"/>
              </a:lnSpc>
            </a:pPr>
            <a:r>
              <a:rPr lang="nl-NL" sz="4400" b="1" dirty="0" err="1" smtClean="0">
                <a:solidFill>
                  <a:schemeClr val="bg1"/>
                </a:solidFill>
              </a:rPr>
              <a:t>OnlineHuisrekening.nl</a:t>
            </a:r>
            <a:endParaRPr lang="nl-NL" sz="4400" b="1" dirty="0">
              <a:solidFill>
                <a:schemeClr val="bg1"/>
              </a:solidFill>
            </a:endParaRPr>
          </a:p>
        </p:txBody>
      </p:sp>
      <p:sp>
        <p:nvSpPr>
          <p:cNvPr id="5" name="Tekstvak 4"/>
          <p:cNvSpPr txBox="1"/>
          <p:nvPr/>
        </p:nvSpPr>
        <p:spPr>
          <a:xfrm>
            <a:off x="323528" y="4941168"/>
            <a:ext cx="8064896" cy="1015663"/>
          </a:xfrm>
          <a:prstGeom prst="rect">
            <a:avLst/>
          </a:prstGeom>
          <a:noFill/>
        </p:spPr>
        <p:txBody>
          <a:bodyPr wrap="square" rtlCol="0">
            <a:spAutoFit/>
          </a:bodyPr>
          <a:lstStyle/>
          <a:p>
            <a:r>
              <a:rPr lang="nl-NL" sz="3000" dirty="0" smtClean="0">
                <a:solidFill>
                  <a:schemeClr val="bg1"/>
                </a:solidFill>
              </a:rPr>
              <a:t>19 januari 2011</a:t>
            </a:r>
          </a:p>
          <a:p>
            <a:r>
              <a:rPr lang="nl-NL" sz="3000" dirty="0" smtClean="0">
                <a:solidFill>
                  <a:schemeClr val="bg1"/>
                </a:solidFill>
              </a:rPr>
              <a:t>Utrecht</a:t>
            </a:r>
            <a:endParaRPr lang="nl-NL" sz="3000" dirty="0">
              <a:solidFill>
                <a:schemeClr val="bg1"/>
              </a:solidFill>
            </a:endParaRPr>
          </a:p>
        </p:txBody>
      </p:sp>
      <p:pic>
        <p:nvPicPr>
          <p:cNvPr id="1026" name="Picture 2"/>
          <p:cNvPicPr>
            <a:picLocks noChangeAspect="1" noChangeArrowheads="1"/>
          </p:cNvPicPr>
          <p:nvPr/>
        </p:nvPicPr>
        <p:blipFill>
          <a:blip r:embed="rId3" cstate="print"/>
          <a:srcRect/>
          <a:stretch>
            <a:fillRect/>
          </a:stretch>
        </p:blipFill>
        <p:spPr bwMode="auto">
          <a:xfrm>
            <a:off x="6646540" y="6091200"/>
            <a:ext cx="2461964" cy="7221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grpSp>
        <p:nvGrpSpPr>
          <p:cNvPr id="2" name="Groep 13"/>
          <p:cNvGrpSpPr/>
          <p:nvPr/>
        </p:nvGrpSpPr>
        <p:grpSpPr>
          <a:xfrm>
            <a:off x="323528" y="2996952"/>
            <a:ext cx="2664296" cy="360040"/>
            <a:chOff x="323528" y="2204864"/>
            <a:chExt cx="2664296" cy="360040"/>
          </a:xfrm>
        </p:grpSpPr>
        <p:sp>
          <p:nvSpPr>
            <p:cNvPr id="19" name="Rechthoek 18"/>
            <p:cNvSpPr/>
            <p:nvPr/>
          </p:nvSpPr>
          <p:spPr>
            <a:xfrm>
              <a:off x="323528" y="2204864"/>
              <a:ext cx="2664296" cy="360040"/>
            </a:xfrm>
            <a:prstGeom prst="rect">
              <a:avLst/>
            </a:prstGeom>
            <a:solidFill>
              <a:srgbClr val="109E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0" name="Afbeelding 19" descr="oh_2010_ppt_object_vrijstaand_wittearrow.png"/>
            <p:cNvPicPr>
              <a:picLocks noChangeAspect="1"/>
            </p:cNvPicPr>
            <p:nvPr/>
          </p:nvPicPr>
          <p:blipFill>
            <a:blip r:embed="rId4" cstate="print"/>
            <a:stretch>
              <a:fillRect/>
            </a:stretch>
          </p:blipFill>
          <p:spPr>
            <a:xfrm>
              <a:off x="2760927" y="2320236"/>
              <a:ext cx="82882" cy="129296"/>
            </a:xfrm>
            <a:prstGeom prst="rect">
              <a:avLst/>
            </a:prstGeom>
          </p:spPr>
        </p:pic>
      </p:grpSp>
      <p:sp>
        <p:nvSpPr>
          <p:cNvPr id="8" name="Tekstvak 7"/>
          <p:cNvSpPr txBox="1"/>
          <p:nvPr/>
        </p:nvSpPr>
        <p:spPr>
          <a:xfrm>
            <a:off x="3275856" y="2060848"/>
            <a:ext cx="5472608" cy="3323987"/>
          </a:xfrm>
          <a:prstGeom prst="rect">
            <a:avLst/>
          </a:prstGeom>
          <a:noFill/>
        </p:spPr>
        <p:txBody>
          <a:bodyPr wrap="square" rtlCol="0">
            <a:spAutoFit/>
          </a:bodyPr>
          <a:lstStyle/>
          <a:p>
            <a:r>
              <a:rPr lang="nl-NL" sz="2000" dirty="0" smtClean="0">
                <a:solidFill>
                  <a:schemeClr val="tx1">
                    <a:lumMod val="50000"/>
                    <a:lumOff val="50000"/>
                  </a:schemeClr>
                </a:solidFill>
              </a:rPr>
              <a:t>Matrix invoegen met wat per pakket het platform inhoudt.</a:t>
            </a:r>
          </a:p>
          <a:p>
            <a:endParaRPr lang="nl-NL" sz="2000" dirty="0" smtClean="0">
              <a:solidFill>
                <a:schemeClr val="tx1">
                  <a:lumMod val="50000"/>
                  <a:lumOff val="50000"/>
                </a:schemeClr>
              </a:solidFill>
            </a:endParaRPr>
          </a:p>
          <a:p>
            <a:r>
              <a:rPr lang="nl-NL" sz="2000" dirty="0" smtClean="0">
                <a:solidFill>
                  <a:schemeClr val="tx1">
                    <a:lumMod val="50000"/>
                    <a:lumOff val="50000"/>
                  </a:schemeClr>
                </a:solidFill>
              </a:rPr>
              <a:t>(</a:t>
            </a:r>
            <a:r>
              <a:rPr lang="nl-NL" sz="2000" dirty="0" err="1" smtClean="0">
                <a:solidFill>
                  <a:schemeClr val="tx1">
                    <a:lumMod val="50000"/>
                    <a:lumOff val="50000"/>
                  </a:schemeClr>
                </a:solidFill>
              </a:rPr>
              <a:t>o.b.v</a:t>
            </a:r>
            <a:r>
              <a:rPr lang="nl-NL" sz="2000" dirty="0" smtClean="0">
                <a:solidFill>
                  <a:schemeClr val="tx1">
                    <a:lumMod val="50000"/>
                    <a:lumOff val="50000"/>
                  </a:schemeClr>
                </a:solidFill>
              </a:rPr>
              <a:t>. </a:t>
            </a:r>
            <a:r>
              <a:rPr lang="nl-NL" sz="2000" dirty="0" err="1" smtClean="0">
                <a:solidFill>
                  <a:schemeClr val="tx1">
                    <a:lumMod val="50000"/>
                    <a:lumOff val="50000"/>
                  </a:schemeClr>
                </a:solidFill>
              </a:rPr>
              <a:t>excel</a:t>
            </a:r>
            <a:r>
              <a:rPr lang="nl-NL" sz="2000" dirty="0" smtClean="0">
                <a:solidFill>
                  <a:schemeClr val="tx1">
                    <a:lumMod val="50000"/>
                    <a:lumOff val="50000"/>
                  </a:schemeClr>
                </a:solidFill>
              </a:rPr>
              <a:t> sheet ‘OHR_</a:t>
            </a:r>
            <a:r>
              <a:rPr lang="nl-NL" sz="2000" dirty="0" err="1" smtClean="0">
                <a:solidFill>
                  <a:schemeClr val="tx1">
                    <a:lumMod val="50000"/>
                    <a:lumOff val="50000"/>
                  </a:schemeClr>
                </a:solidFill>
              </a:rPr>
              <a:t>kostenoverzicht.xlsx</a:t>
            </a:r>
            <a:r>
              <a:rPr lang="nl-NL" sz="2000" dirty="0" smtClean="0">
                <a:solidFill>
                  <a:schemeClr val="tx1">
                    <a:lumMod val="50000"/>
                    <a:lumOff val="50000"/>
                  </a:schemeClr>
                </a:solidFill>
              </a:rPr>
              <a:t>’ </a:t>
            </a:r>
            <a:r>
              <a:rPr lang="nl-NL" sz="2000" dirty="0" smtClean="0">
                <a:solidFill>
                  <a:schemeClr val="tx1">
                    <a:lumMod val="50000"/>
                    <a:lumOff val="50000"/>
                  </a:schemeClr>
                </a:solidFill>
              </a:rPr>
              <a:t>)</a:t>
            </a:r>
            <a:endParaRPr lang="nl-NL" sz="2000" dirty="0" smtClean="0">
              <a:solidFill>
                <a:schemeClr val="tx1">
                  <a:lumMod val="50000"/>
                  <a:lumOff val="50000"/>
                </a:schemeClr>
              </a:solidFill>
            </a:endParaRPr>
          </a:p>
          <a:p>
            <a:r>
              <a:rPr lang="nl-NL" sz="2000" dirty="0" smtClean="0">
                <a:solidFill>
                  <a:schemeClr val="tx1">
                    <a:lumMod val="50000"/>
                    <a:lumOff val="50000"/>
                  </a:schemeClr>
                </a:solidFill>
              </a:rPr>
              <a:t>Zie: </a:t>
            </a:r>
            <a:r>
              <a:rPr lang="nl-NL" sz="2000" dirty="0" smtClean="0">
                <a:solidFill>
                  <a:schemeClr val="tx1">
                    <a:lumMod val="50000"/>
                    <a:lumOff val="50000"/>
                  </a:schemeClr>
                </a:solidFill>
                <a:hlinkClick r:id="rId5"/>
              </a:rPr>
              <a:t>http://live.isvworld.com/subscriptions</a:t>
            </a:r>
            <a:endParaRPr lang="nl-NL" sz="2000" dirty="0" smtClean="0">
              <a:solidFill>
                <a:schemeClr val="tx1">
                  <a:lumMod val="50000"/>
                  <a:lumOff val="50000"/>
                </a:schemeClr>
              </a:solidFill>
            </a:endParaRPr>
          </a:p>
          <a:p>
            <a:endParaRPr lang="nl-NL" sz="2000" dirty="0" smtClean="0">
              <a:solidFill>
                <a:schemeClr val="tx1">
                  <a:lumMod val="50000"/>
                  <a:lumOff val="50000"/>
                </a:schemeClr>
              </a:solidFill>
            </a:endParaRPr>
          </a:p>
          <a:p>
            <a:endParaRPr lang="nl-NL" sz="2500" dirty="0" smtClean="0">
              <a:solidFill>
                <a:schemeClr val="tx1">
                  <a:lumMod val="50000"/>
                  <a:lumOff val="50000"/>
                </a:schemeClr>
              </a:solidFill>
            </a:endParaRPr>
          </a:p>
          <a:p>
            <a:endParaRPr lang="nl-NL" sz="2000" dirty="0" smtClean="0">
              <a:solidFill>
                <a:schemeClr val="tx1">
                  <a:lumMod val="50000"/>
                  <a:lumOff val="50000"/>
                </a:schemeClr>
              </a:solidFill>
            </a:endParaRPr>
          </a:p>
          <a:p>
            <a:endParaRPr lang="nl-NL" sz="2000" dirty="0" smtClean="0">
              <a:solidFill>
                <a:schemeClr val="tx1">
                  <a:lumMod val="50000"/>
                  <a:lumOff val="50000"/>
                </a:schemeClr>
              </a:solidFill>
            </a:endParaRPr>
          </a:p>
          <a:p>
            <a:endParaRPr lang="nl-NL" sz="2500" dirty="0" smtClean="0">
              <a:solidFill>
                <a:schemeClr val="tx1">
                  <a:lumMod val="50000"/>
                  <a:lumOff val="50000"/>
                </a:schemeClr>
              </a:solidFill>
            </a:endParaRPr>
          </a:p>
        </p:txBody>
      </p:sp>
      <p:sp>
        <p:nvSpPr>
          <p:cNvPr id="12" name="Rechthoek 11"/>
          <p:cNvSpPr/>
          <p:nvPr/>
        </p:nvSpPr>
        <p:spPr>
          <a:xfrm>
            <a:off x="8604448" y="6309320"/>
            <a:ext cx="144016" cy="144016"/>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Tekstvak 16"/>
          <p:cNvSpPr txBox="1"/>
          <p:nvPr/>
        </p:nvSpPr>
        <p:spPr>
          <a:xfrm>
            <a:off x="351692" y="2096269"/>
            <a:ext cx="2420108" cy="1292662"/>
          </a:xfrm>
          <a:prstGeom prst="rect">
            <a:avLst/>
          </a:prstGeom>
          <a:noFill/>
        </p:spPr>
        <p:txBody>
          <a:bodyPr wrap="square" rtlCol="0">
            <a:spAutoFit/>
          </a:bodyPr>
          <a:lstStyle/>
          <a:p>
            <a:pPr>
              <a:lnSpc>
                <a:spcPct val="200000"/>
              </a:lnSpc>
            </a:pPr>
            <a:r>
              <a:rPr lang="nl-NL" sz="1300" b="1" dirty="0" smtClean="0"/>
              <a:t>Update</a:t>
            </a:r>
          </a:p>
          <a:p>
            <a:pPr>
              <a:lnSpc>
                <a:spcPct val="200000"/>
              </a:lnSpc>
            </a:pPr>
            <a:r>
              <a:rPr lang="nl-NL" sz="1300" b="1" dirty="0" smtClean="0"/>
              <a:t>Uitdagingen</a:t>
            </a:r>
          </a:p>
          <a:p>
            <a:pPr>
              <a:lnSpc>
                <a:spcPct val="200000"/>
              </a:lnSpc>
            </a:pPr>
            <a:r>
              <a:rPr lang="nl-NL" sz="1300" b="1" dirty="0" smtClean="0">
                <a:solidFill>
                  <a:schemeClr val="bg1"/>
                </a:solidFill>
              </a:rPr>
              <a:t>Samenwerking</a:t>
            </a:r>
          </a:p>
        </p:txBody>
      </p:sp>
      <p:sp>
        <p:nvSpPr>
          <p:cNvPr id="9" name="Rechthoek 8"/>
          <p:cNvSpPr/>
          <p:nvPr/>
        </p:nvSpPr>
        <p:spPr>
          <a:xfrm>
            <a:off x="8388424" y="6309320"/>
            <a:ext cx="144016" cy="144016"/>
          </a:xfrm>
          <a:prstGeom prst="rect">
            <a:avLst/>
          </a:prstGeom>
          <a:solidFill>
            <a:srgbClr val="9BC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p:cNvSpPr txBox="1"/>
          <p:nvPr/>
        </p:nvSpPr>
        <p:spPr>
          <a:xfrm>
            <a:off x="3491880" y="1052736"/>
            <a:ext cx="5256584" cy="553998"/>
          </a:xfrm>
          <a:prstGeom prst="rect">
            <a:avLst/>
          </a:prstGeom>
          <a:noFill/>
        </p:spPr>
        <p:txBody>
          <a:bodyPr wrap="square" rtlCol="0">
            <a:spAutoFit/>
          </a:bodyPr>
          <a:lstStyle/>
          <a:p>
            <a:r>
              <a:rPr lang="nl-NL" sz="3000" b="1" dirty="0" smtClean="0">
                <a:solidFill>
                  <a:schemeClr val="bg1"/>
                </a:solidFill>
              </a:rPr>
              <a:t>Platform </a:t>
            </a:r>
            <a:r>
              <a:rPr lang="nl-NL" sz="3000" b="1" dirty="0" err="1" smtClean="0">
                <a:solidFill>
                  <a:schemeClr val="bg1"/>
                </a:solidFill>
              </a:rPr>
              <a:t>OnlineHuisrekening.nl</a:t>
            </a:r>
            <a:endParaRPr lang="nl-NL" sz="3000" b="1" dirty="0">
              <a:solidFill>
                <a:schemeClr val="bg1"/>
              </a:solidFill>
            </a:endParaRPr>
          </a:p>
        </p:txBody>
      </p:sp>
      <p:sp>
        <p:nvSpPr>
          <p:cNvPr id="10" name="Rechthoek 9"/>
          <p:cNvSpPr/>
          <p:nvPr/>
        </p:nvSpPr>
        <p:spPr>
          <a:xfrm>
            <a:off x="8172400" y="6309320"/>
            <a:ext cx="144016" cy="144016"/>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grpSp>
        <p:nvGrpSpPr>
          <p:cNvPr id="2" name="Groep 13"/>
          <p:cNvGrpSpPr/>
          <p:nvPr/>
        </p:nvGrpSpPr>
        <p:grpSpPr>
          <a:xfrm>
            <a:off x="323528" y="2996952"/>
            <a:ext cx="2664296" cy="360040"/>
            <a:chOff x="323528" y="2204864"/>
            <a:chExt cx="2664296" cy="360040"/>
          </a:xfrm>
        </p:grpSpPr>
        <p:sp>
          <p:nvSpPr>
            <p:cNvPr id="19" name="Rechthoek 18"/>
            <p:cNvSpPr/>
            <p:nvPr/>
          </p:nvSpPr>
          <p:spPr>
            <a:xfrm>
              <a:off x="323528" y="2204864"/>
              <a:ext cx="2664296" cy="360040"/>
            </a:xfrm>
            <a:prstGeom prst="rect">
              <a:avLst/>
            </a:prstGeom>
            <a:solidFill>
              <a:srgbClr val="109E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0" name="Afbeelding 19" descr="oh_2010_ppt_object_vrijstaand_wittearrow.png"/>
            <p:cNvPicPr>
              <a:picLocks noChangeAspect="1"/>
            </p:cNvPicPr>
            <p:nvPr/>
          </p:nvPicPr>
          <p:blipFill>
            <a:blip r:embed="rId4" cstate="print"/>
            <a:stretch>
              <a:fillRect/>
            </a:stretch>
          </p:blipFill>
          <p:spPr>
            <a:xfrm>
              <a:off x="2760927" y="2320236"/>
              <a:ext cx="82882" cy="129296"/>
            </a:xfrm>
            <a:prstGeom prst="rect">
              <a:avLst/>
            </a:prstGeom>
          </p:spPr>
        </p:pic>
      </p:grpSp>
      <p:sp>
        <p:nvSpPr>
          <p:cNvPr id="8" name="Tekstvak 7"/>
          <p:cNvSpPr txBox="1"/>
          <p:nvPr/>
        </p:nvSpPr>
        <p:spPr>
          <a:xfrm>
            <a:off x="3275856" y="2060848"/>
            <a:ext cx="5472608" cy="1708160"/>
          </a:xfrm>
          <a:prstGeom prst="rect">
            <a:avLst/>
          </a:prstGeom>
          <a:noFill/>
        </p:spPr>
        <p:txBody>
          <a:bodyPr wrap="square" rtlCol="0">
            <a:spAutoFit/>
          </a:bodyPr>
          <a:lstStyle/>
          <a:p>
            <a:r>
              <a:rPr lang="nl-NL" sz="2000" dirty="0" smtClean="0">
                <a:solidFill>
                  <a:schemeClr val="tx1">
                    <a:lumMod val="50000"/>
                    <a:lumOff val="50000"/>
                  </a:schemeClr>
                </a:solidFill>
              </a:rPr>
              <a:t>Kosten specificeren per pakket. Moet duidelijk worden dat er dus al ontwikkeltijd in zit, maar ook nieuwe ontwikkeltijd. Hieronder een voorzetje:</a:t>
            </a:r>
          </a:p>
          <a:p>
            <a:endParaRPr lang="nl-NL" sz="2000" dirty="0" smtClean="0">
              <a:solidFill>
                <a:schemeClr val="tx1">
                  <a:lumMod val="50000"/>
                  <a:lumOff val="50000"/>
                </a:schemeClr>
              </a:solidFill>
            </a:endParaRPr>
          </a:p>
          <a:p>
            <a:endParaRPr lang="nl-NL" sz="2500" dirty="0" smtClean="0">
              <a:solidFill>
                <a:schemeClr val="tx1">
                  <a:lumMod val="50000"/>
                  <a:lumOff val="50000"/>
                </a:schemeClr>
              </a:solidFill>
            </a:endParaRPr>
          </a:p>
        </p:txBody>
      </p:sp>
      <p:sp>
        <p:nvSpPr>
          <p:cNvPr id="12" name="Rechthoek 11"/>
          <p:cNvSpPr/>
          <p:nvPr/>
        </p:nvSpPr>
        <p:spPr>
          <a:xfrm>
            <a:off x="8604448" y="6309320"/>
            <a:ext cx="144016" cy="144016"/>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Tekstvak 16"/>
          <p:cNvSpPr txBox="1"/>
          <p:nvPr/>
        </p:nvSpPr>
        <p:spPr>
          <a:xfrm>
            <a:off x="351692" y="2096269"/>
            <a:ext cx="2420108" cy="1292662"/>
          </a:xfrm>
          <a:prstGeom prst="rect">
            <a:avLst/>
          </a:prstGeom>
          <a:noFill/>
        </p:spPr>
        <p:txBody>
          <a:bodyPr wrap="square" rtlCol="0">
            <a:spAutoFit/>
          </a:bodyPr>
          <a:lstStyle/>
          <a:p>
            <a:pPr>
              <a:lnSpc>
                <a:spcPct val="200000"/>
              </a:lnSpc>
            </a:pPr>
            <a:r>
              <a:rPr lang="nl-NL" sz="1300" b="1" dirty="0" smtClean="0"/>
              <a:t>Update</a:t>
            </a:r>
          </a:p>
          <a:p>
            <a:pPr>
              <a:lnSpc>
                <a:spcPct val="200000"/>
              </a:lnSpc>
            </a:pPr>
            <a:r>
              <a:rPr lang="nl-NL" sz="1300" b="1" dirty="0" smtClean="0"/>
              <a:t>Uitdagingen</a:t>
            </a:r>
          </a:p>
          <a:p>
            <a:pPr>
              <a:lnSpc>
                <a:spcPct val="200000"/>
              </a:lnSpc>
            </a:pPr>
            <a:r>
              <a:rPr lang="nl-NL" sz="1300" b="1" dirty="0" smtClean="0">
                <a:solidFill>
                  <a:schemeClr val="bg1"/>
                </a:solidFill>
              </a:rPr>
              <a:t>Samenwerking</a:t>
            </a:r>
          </a:p>
        </p:txBody>
      </p:sp>
      <p:sp>
        <p:nvSpPr>
          <p:cNvPr id="9" name="Rechthoek 8"/>
          <p:cNvSpPr/>
          <p:nvPr/>
        </p:nvSpPr>
        <p:spPr>
          <a:xfrm>
            <a:off x="8388424" y="6309320"/>
            <a:ext cx="144016" cy="144016"/>
          </a:xfrm>
          <a:prstGeom prst="rect">
            <a:avLst/>
          </a:prstGeom>
          <a:solidFill>
            <a:srgbClr val="9BC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p:cNvSpPr txBox="1"/>
          <p:nvPr/>
        </p:nvSpPr>
        <p:spPr>
          <a:xfrm>
            <a:off x="3491880" y="1052736"/>
            <a:ext cx="5256584" cy="553998"/>
          </a:xfrm>
          <a:prstGeom prst="rect">
            <a:avLst/>
          </a:prstGeom>
          <a:noFill/>
        </p:spPr>
        <p:txBody>
          <a:bodyPr wrap="square" rtlCol="0">
            <a:spAutoFit/>
          </a:bodyPr>
          <a:lstStyle/>
          <a:p>
            <a:r>
              <a:rPr lang="nl-NL" sz="3000" b="1" dirty="0" smtClean="0">
                <a:solidFill>
                  <a:schemeClr val="bg1"/>
                </a:solidFill>
              </a:rPr>
              <a:t>Aanbieding</a:t>
            </a:r>
            <a:endParaRPr lang="nl-NL" sz="3000" b="1" dirty="0">
              <a:solidFill>
                <a:schemeClr val="bg1"/>
              </a:solidFill>
            </a:endParaRPr>
          </a:p>
        </p:txBody>
      </p:sp>
      <p:sp>
        <p:nvSpPr>
          <p:cNvPr id="10" name="Rechthoek 9"/>
          <p:cNvSpPr/>
          <p:nvPr/>
        </p:nvSpPr>
        <p:spPr>
          <a:xfrm>
            <a:off x="8172400" y="6309320"/>
            <a:ext cx="144016" cy="144016"/>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aphicFrame>
        <p:nvGraphicFramePr>
          <p:cNvPr id="13" name="Tabel 12"/>
          <p:cNvGraphicFramePr>
            <a:graphicFrameLocks noGrp="1"/>
          </p:cNvGraphicFramePr>
          <p:nvPr/>
        </p:nvGraphicFramePr>
        <p:xfrm>
          <a:off x="3599384" y="3140940"/>
          <a:ext cx="5544616" cy="3717060"/>
        </p:xfrm>
        <a:graphic>
          <a:graphicData uri="http://schemas.openxmlformats.org/drawingml/2006/table">
            <a:tbl>
              <a:tblPr firstRow="1" bandRow="1">
                <a:tableStyleId>{5C22544A-7EE6-4342-B048-85BDC9FD1C3A}</a:tableStyleId>
              </a:tblPr>
              <a:tblGrid>
                <a:gridCol w="1286696"/>
                <a:gridCol w="1347968"/>
                <a:gridCol w="1164154"/>
                <a:gridCol w="1745798"/>
              </a:tblGrid>
              <a:tr h="468932">
                <a:tc>
                  <a:txBody>
                    <a:bodyPr/>
                    <a:lstStyle/>
                    <a:p>
                      <a:endParaRPr lang="en-US" sz="1500" dirty="0"/>
                    </a:p>
                  </a:txBody>
                  <a:tcPr/>
                </a:tc>
                <a:tc>
                  <a:txBody>
                    <a:bodyPr/>
                    <a:lstStyle/>
                    <a:p>
                      <a:r>
                        <a:rPr lang="en-US" sz="1500" dirty="0" smtClean="0"/>
                        <a:t>Basis</a:t>
                      </a:r>
                      <a:endParaRPr lang="en-US" sz="1500" dirty="0"/>
                    </a:p>
                  </a:txBody>
                  <a:tcPr/>
                </a:tc>
                <a:tc>
                  <a:txBody>
                    <a:bodyPr/>
                    <a:lstStyle/>
                    <a:p>
                      <a:r>
                        <a:rPr lang="en-US" sz="1500" dirty="0" smtClean="0"/>
                        <a:t>Basis +</a:t>
                      </a:r>
                      <a:endParaRPr lang="en-US" sz="1500" dirty="0"/>
                    </a:p>
                  </a:txBody>
                  <a:tcPr/>
                </a:tc>
                <a:tc>
                  <a:txBody>
                    <a:bodyPr/>
                    <a:lstStyle/>
                    <a:p>
                      <a:r>
                        <a:rPr lang="en-US" sz="1500" dirty="0" err="1" smtClean="0"/>
                        <a:t>SuperCool</a:t>
                      </a:r>
                      <a:endParaRPr lang="en-US" sz="1500" dirty="0"/>
                    </a:p>
                  </a:txBody>
                  <a:tcPr/>
                </a:tc>
              </a:tr>
              <a:tr h="467171">
                <a:tc>
                  <a:txBody>
                    <a:bodyPr/>
                    <a:lstStyle/>
                    <a:p>
                      <a:r>
                        <a:rPr lang="en-US" sz="1500" dirty="0" err="1" smtClean="0"/>
                        <a:t>Ontwikkeltijd</a:t>
                      </a:r>
                      <a:endParaRPr lang="en-US" sz="1500" dirty="0"/>
                    </a:p>
                  </a:txBody>
                  <a:tcPr/>
                </a:tc>
                <a:tc>
                  <a:txBody>
                    <a:bodyPr/>
                    <a:lstStyle/>
                    <a:p>
                      <a:r>
                        <a:rPr lang="en-US" sz="1500" dirty="0" smtClean="0"/>
                        <a:t>(</a:t>
                      </a:r>
                      <a:r>
                        <a:rPr lang="en-US" sz="1500" dirty="0" err="1" smtClean="0"/>
                        <a:t>schatting</a:t>
                      </a:r>
                      <a:r>
                        <a:rPr lang="en-US" sz="1500" dirty="0" smtClean="0"/>
                        <a:t> </a:t>
                      </a:r>
                      <a:r>
                        <a:rPr lang="en-US" sz="1500" dirty="0" err="1" smtClean="0"/>
                        <a:t>doen</a:t>
                      </a:r>
                      <a:r>
                        <a:rPr lang="en-US" sz="1500" dirty="0" smtClean="0"/>
                        <a:t>)</a:t>
                      </a:r>
                      <a:endParaRPr lang="en-US" sz="1500" dirty="0"/>
                    </a:p>
                  </a:txBody>
                  <a:tcPr/>
                </a:tc>
                <a:tc>
                  <a:txBody>
                    <a:bodyPr/>
                    <a:lstStyle/>
                    <a:p>
                      <a:endParaRPr lang="en-US" sz="1500"/>
                    </a:p>
                  </a:txBody>
                  <a:tcPr/>
                </a:tc>
                <a:tc>
                  <a:txBody>
                    <a:bodyPr/>
                    <a:lstStyle/>
                    <a:p>
                      <a:endParaRPr lang="en-US" sz="1500"/>
                    </a:p>
                  </a:txBody>
                  <a:tcPr/>
                </a:tc>
              </a:tr>
              <a:tr h="400552">
                <a:tc>
                  <a:txBody>
                    <a:bodyPr/>
                    <a:lstStyle/>
                    <a:p>
                      <a:r>
                        <a:rPr lang="en-US" sz="1500" dirty="0" err="1" smtClean="0"/>
                        <a:t>Nieuwe</a:t>
                      </a:r>
                      <a:r>
                        <a:rPr lang="en-US" sz="1500" dirty="0" smtClean="0"/>
                        <a:t> </a:t>
                      </a:r>
                      <a:r>
                        <a:rPr lang="en-US" sz="1500" dirty="0" err="1" smtClean="0"/>
                        <a:t>functies</a:t>
                      </a:r>
                      <a:endParaRPr lang="en-US" sz="1500" dirty="0"/>
                    </a:p>
                  </a:txBody>
                  <a:tcPr/>
                </a:tc>
                <a:tc>
                  <a:txBody>
                    <a:bodyPr/>
                    <a:lstStyle/>
                    <a:p>
                      <a:r>
                        <a:rPr lang="en-US" sz="1500" dirty="0" smtClean="0"/>
                        <a:t>420 </a:t>
                      </a:r>
                      <a:r>
                        <a:rPr lang="en-US" sz="1500" dirty="0" err="1" smtClean="0"/>
                        <a:t>uur</a:t>
                      </a:r>
                      <a:endParaRPr lang="en-US" sz="1500" dirty="0"/>
                    </a:p>
                  </a:txBody>
                  <a:tcPr/>
                </a:tc>
                <a:tc>
                  <a:txBody>
                    <a:bodyPr/>
                    <a:lstStyle/>
                    <a:p>
                      <a:r>
                        <a:rPr lang="en-US" sz="1500" dirty="0" smtClean="0"/>
                        <a:t>660 </a:t>
                      </a:r>
                      <a:r>
                        <a:rPr lang="en-US" sz="1500" dirty="0" err="1" smtClean="0"/>
                        <a:t>uur</a:t>
                      </a:r>
                      <a:endParaRPr lang="en-US" sz="1500" dirty="0"/>
                    </a:p>
                  </a:txBody>
                  <a:tcPr/>
                </a:tc>
                <a:tc>
                  <a:txBody>
                    <a:bodyPr/>
                    <a:lstStyle/>
                    <a:p>
                      <a:r>
                        <a:rPr lang="en-US" sz="1500" dirty="0" smtClean="0"/>
                        <a:t>960 </a:t>
                      </a:r>
                      <a:r>
                        <a:rPr lang="en-US" sz="1500" dirty="0" err="1" smtClean="0"/>
                        <a:t>uur</a:t>
                      </a:r>
                      <a:endParaRPr lang="en-US" sz="1500" dirty="0"/>
                    </a:p>
                  </a:txBody>
                  <a:tcPr/>
                </a:tc>
              </a:tr>
              <a:tr h="400552">
                <a:tc>
                  <a:txBody>
                    <a:bodyPr/>
                    <a:lstStyle/>
                    <a:p>
                      <a:r>
                        <a:rPr lang="en-US" sz="1500" dirty="0" smtClean="0"/>
                        <a:t>Support</a:t>
                      </a:r>
                      <a:endParaRPr lang="en-US" sz="1500" dirty="0"/>
                    </a:p>
                  </a:txBody>
                  <a:tcPr/>
                </a:tc>
                <a:tc>
                  <a:txBody>
                    <a:bodyPr/>
                    <a:lstStyle/>
                    <a:p>
                      <a:r>
                        <a:rPr lang="en-US" sz="1500" dirty="0" smtClean="0"/>
                        <a:t>200 </a:t>
                      </a:r>
                      <a:r>
                        <a:rPr lang="en-US" sz="1500" dirty="0" err="1" smtClean="0"/>
                        <a:t>uur</a:t>
                      </a:r>
                      <a:endParaRPr lang="en-US" sz="1500" dirty="0"/>
                    </a:p>
                  </a:txBody>
                  <a:tcPr/>
                </a:tc>
                <a:tc>
                  <a:txBody>
                    <a:bodyPr/>
                    <a:lstStyle/>
                    <a:p>
                      <a:r>
                        <a:rPr lang="en-US" sz="1500" dirty="0" smtClean="0"/>
                        <a:t>200</a:t>
                      </a:r>
                      <a:r>
                        <a:rPr lang="en-US" sz="1500" baseline="0" dirty="0" smtClean="0"/>
                        <a:t> </a:t>
                      </a:r>
                      <a:r>
                        <a:rPr lang="en-US" sz="1500" baseline="0" dirty="0" err="1" smtClean="0"/>
                        <a:t>uur</a:t>
                      </a:r>
                      <a:endParaRPr lang="en-US" sz="1500" dirty="0"/>
                    </a:p>
                  </a:txBody>
                  <a:tcPr/>
                </a:tc>
                <a:tc>
                  <a:txBody>
                    <a:bodyPr/>
                    <a:lstStyle/>
                    <a:p>
                      <a:r>
                        <a:rPr lang="en-US" sz="1500" dirty="0" smtClean="0"/>
                        <a:t>200</a:t>
                      </a:r>
                      <a:r>
                        <a:rPr lang="en-US" sz="1500" baseline="0" dirty="0" smtClean="0"/>
                        <a:t> </a:t>
                      </a:r>
                      <a:r>
                        <a:rPr lang="en-US" sz="1500" baseline="0" dirty="0" err="1" smtClean="0"/>
                        <a:t>uur</a:t>
                      </a:r>
                      <a:endParaRPr lang="en-US" sz="1500" dirty="0"/>
                    </a:p>
                  </a:txBody>
                  <a:tcPr/>
                </a:tc>
              </a:tr>
              <a:tr h="400552">
                <a:tc>
                  <a:txBody>
                    <a:bodyPr/>
                    <a:lstStyle/>
                    <a:p>
                      <a:r>
                        <a:rPr lang="en-US" sz="1500" dirty="0" err="1" smtClean="0"/>
                        <a:t>Eis</a:t>
                      </a:r>
                      <a:endParaRPr lang="en-US" sz="1500" dirty="0"/>
                    </a:p>
                  </a:txBody>
                  <a:tcPr/>
                </a:tc>
                <a:tc>
                  <a:txBody>
                    <a:bodyPr/>
                    <a:lstStyle/>
                    <a:p>
                      <a:r>
                        <a:rPr lang="en-US" sz="1500" dirty="0" smtClean="0"/>
                        <a:t>Min. 5 </a:t>
                      </a:r>
                      <a:r>
                        <a:rPr lang="en-US" sz="1500" dirty="0" err="1" smtClean="0"/>
                        <a:t>deelnemers</a:t>
                      </a:r>
                      <a:endParaRPr lang="en-US" sz="1500" dirty="0"/>
                    </a:p>
                  </a:txBody>
                  <a:tcPr/>
                </a:tc>
                <a:tc>
                  <a:txBody>
                    <a:bodyPr/>
                    <a:lstStyle/>
                    <a:p>
                      <a:r>
                        <a:rPr lang="en-US" sz="1500" dirty="0" smtClean="0"/>
                        <a:t>Min. 5 </a:t>
                      </a:r>
                      <a:r>
                        <a:rPr lang="en-US" sz="1500" dirty="0" err="1" smtClean="0"/>
                        <a:t>deelnemers</a:t>
                      </a:r>
                      <a:endParaRPr lang="en-US" sz="1500" dirty="0"/>
                    </a:p>
                  </a:txBody>
                  <a:tcPr/>
                </a:tc>
                <a:tc>
                  <a:txBody>
                    <a:bodyPr/>
                    <a:lstStyle/>
                    <a:p>
                      <a:r>
                        <a:rPr lang="en-US" sz="1500" dirty="0" smtClean="0"/>
                        <a:t>Min. 5 </a:t>
                      </a:r>
                      <a:r>
                        <a:rPr lang="en-US" sz="1500" dirty="0" err="1" smtClean="0"/>
                        <a:t>deelnemers</a:t>
                      </a:r>
                      <a:endParaRPr lang="en-US" sz="1500" dirty="0"/>
                    </a:p>
                  </a:txBody>
                  <a:tcPr/>
                </a:tc>
              </a:tr>
              <a:tr h="400552">
                <a:tc>
                  <a:txBody>
                    <a:bodyPr/>
                    <a:lstStyle/>
                    <a:p>
                      <a:r>
                        <a:rPr lang="en-US" sz="1500" dirty="0" err="1" smtClean="0"/>
                        <a:t>Totaalprijs</a:t>
                      </a:r>
                      <a:endParaRPr lang="en-US" sz="1500" dirty="0"/>
                    </a:p>
                  </a:txBody>
                  <a:tcPr/>
                </a:tc>
                <a:tc>
                  <a:txBody>
                    <a:bodyPr/>
                    <a:lstStyle/>
                    <a:p>
                      <a:r>
                        <a:rPr lang="en-US" sz="1500" dirty="0" smtClean="0"/>
                        <a:t>27300</a:t>
                      </a:r>
                      <a:endParaRPr lang="en-US" sz="1500" dirty="0"/>
                    </a:p>
                  </a:txBody>
                  <a:tcPr/>
                </a:tc>
                <a:tc>
                  <a:txBody>
                    <a:bodyPr/>
                    <a:lstStyle/>
                    <a:p>
                      <a:r>
                        <a:rPr lang="en-US" sz="1500" dirty="0" smtClean="0"/>
                        <a:t>42900</a:t>
                      </a:r>
                      <a:endParaRPr lang="en-US" sz="1500" dirty="0"/>
                    </a:p>
                  </a:txBody>
                  <a:tcPr/>
                </a:tc>
                <a:tc>
                  <a:txBody>
                    <a:bodyPr/>
                    <a:lstStyle/>
                    <a:p>
                      <a:r>
                        <a:rPr lang="en-US" sz="1500" dirty="0" smtClean="0"/>
                        <a:t>62400</a:t>
                      </a:r>
                      <a:endParaRPr lang="en-US" sz="1500" dirty="0"/>
                    </a:p>
                  </a:txBody>
                  <a:tcPr/>
                </a:tc>
              </a:tr>
              <a:tr h="400552">
                <a:tc>
                  <a:txBody>
                    <a:bodyPr/>
                    <a:lstStyle/>
                    <a:p>
                      <a:endParaRPr lang="en-US" sz="1500" dirty="0"/>
                    </a:p>
                  </a:txBody>
                  <a:tcPr/>
                </a:tc>
                <a:tc>
                  <a:txBody>
                    <a:bodyPr/>
                    <a:lstStyle/>
                    <a:p>
                      <a:r>
                        <a:rPr lang="en-US" sz="1500" dirty="0" smtClean="0"/>
                        <a:t>5460</a:t>
                      </a:r>
                      <a:endParaRPr lang="en-US" sz="1500" dirty="0"/>
                    </a:p>
                  </a:txBody>
                  <a:tcPr/>
                </a:tc>
                <a:tc>
                  <a:txBody>
                    <a:bodyPr/>
                    <a:lstStyle/>
                    <a:p>
                      <a:r>
                        <a:rPr lang="en-US" sz="1500" dirty="0" smtClean="0"/>
                        <a:t>8580</a:t>
                      </a:r>
                      <a:endParaRPr lang="en-US" sz="1500" dirty="0"/>
                    </a:p>
                  </a:txBody>
                  <a:tcPr/>
                </a:tc>
                <a:tc>
                  <a:txBody>
                    <a:bodyPr/>
                    <a:lstStyle/>
                    <a:p>
                      <a:r>
                        <a:rPr lang="en-US" sz="1500" dirty="0" smtClean="0"/>
                        <a:t>12480</a:t>
                      </a:r>
                      <a:endParaRPr lang="en-US" sz="1500" dirty="0"/>
                    </a:p>
                  </a:txBody>
                  <a:tcPr/>
                </a:tc>
              </a:tr>
              <a:tr h="400552">
                <a:tc>
                  <a:txBody>
                    <a:bodyPr/>
                    <a:lstStyle/>
                    <a:p>
                      <a:r>
                        <a:rPr lang="en-US" sz="1500" dirty="0" err="1" smtClean="0"/>
                        <a:t>Korting</a:t>
                      </a:r>
                      <a:endParaRPr lang="en-US" sz="1500" dirty="0"/>
                    </a:p>
                  </a:txBody>
                  <a:tcPr/>
                </a:tc>
                <a:tc>
                  <a:txBody>
                    <a:bodyPr/>
                    <a:lstStyle/>
                    <a:p>
                      <a:r>
                        <a:rPr lang="en-US" sz="1500" dirty="0" smtClean="0"/>
                        <a:t>10% </a:t>
                      </a:r>
                      <a:r>
                        <a:rPr lang="en-US" sz="1500" dirty="0" err="1" smtClean="0"/>
                        <a:t>bij</a:t>
                      </a:r>
                      <a:r>
                        <a:rPr lang="en-US" sz="1500" dirty="0" smtClean="0"/>
                        <a:t> 6</a:t>
                      </a:r>
                      <a:endParaRPr lang="en-US" sz="1500" dirty="0"/>
                    </a:p>
                  </a:txBody>
                  <a:tcPr/>
                </a:tc>
                <a:tc>
                  <a:txBody>
                    <a:bodyPr/>
                    <a:lstStyle/>
                    <a:p>
                      <a:r>
                        <a:rPr lang="en-US" sz="1500" dirty="0" smtClean="0"/>
                        <a:t>10% </a:t>
                      </a:r>
                      <a:r>
                        <a:rPr lang="en-US" sz="1500" dirty="0" err="1" smtClean="0"/>
                        <a:t>bij</a:t>
                      </a:r>
                      <a:r>
                        <a:rPr lang="en-US" sz="1500" dirty="0" smtClean="0"/>
                        <a:t> 6</a:t>
                      </a:r>
                      <a:endParaRPr lang="en-US" sz="1500" dirty="0"/>
                    </a:p>
                  </a:txBody>
                  <a:tcPr/>
                </a:tc>
                <a:tc>
                  <a:txBody>
                    <a:bodyPr/>
                    <a:lstStyle/>
                    <a:p>
                      <a:r>
                        <a:rPr lang="en-US" sz="1500" dirty="0" smtClean="0"/>
                        <a:t>10% </a:t>
                      </a:r>
                      <a:r>
                        <a:rPr lang="en-US" sz="1500" dirty="0" err="1" smtClean="0"/>
                        <a:t>bij</a:t>
                      </a:r>
                      <a:r>
                        <a:rPr lang="en-US" sz="1500" dirty="0" smtClean="0"/>
                        <a:t> 6</a:t>
                      </a:r>
                      <a:endParaRPr lang="en-US" sz="1500" dirty="0"/>
                    </a:p>
                  </a:txBody>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grpSp>
        <p:nvGrpSpPr>
          <p:cNvPr id="2" name="Groep 13"/>
          <p:cNvGrpSpPr/>
          <p:nvPr/>
        </p:nvGrpSpPr>
        <p:grpSpPr>
          <a:xfrm>
            <a:off x="323528" y="2996952"/>
            <a:ext cx="2664296" cy="360040"/>
            <a:chOff x="323528" y="2204864"/>
            <a:chExt cx="2664296" cy="360040"/>
          </a:xfrm>
        </p:grpSpPr>
        <p:sp>
          <p:nvSpPr>
            <p:cNvPr id="19" name="Rechthoek 18"/>
            <p:cNvSpPr/>
            <p:nvPr/>
          </p:nvSpPr>
          <p:spPr>
            <a:xfrm>
              <a:off x="323528" y="2204864"/>
              <a:ext cx="2664296" cy="360040"/>
            </a:xfrm>
            <a:prstGeom prst="rect">
              <a:avLst/>
            </a:prstGeom>
            <a:solidFill>
              <a:srgbClr val="109E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0" name="Afbeelding 19" descr="oh_2010_ppt_object_vrijstaand_wittearrow.png"/>
            <p:cNvPicPr>
              <a:picLocks noChangeAspect="1"/>
            </p:cNvPicPr>
            <p:nvPr/>
          </p:nvPicPr>
          <p:blipFill>
            <a:blip r:embed="rId4" cstate="print"/>
            <a:stretch>
              <a:fillRect/>
            </a:stretch>
          </p:blipFill>
          <p:spPr>
            <a:xfrm>
              <a:off x="2760927" y="2320236"/>
              <a:ext cx="82882" cy="129296"/>
            </a:xfrm>
            <a:prstGeom prst="rect">
              <a:avLst/>
            </a:prstGeom>
          </p:spPr>
        </p:pic>
      </p:grpSp>
      <p:sp>
        <p:nvSpPr>
          <p:cNvPr id="8" name="Tekstvak 7"/>
          <p:cNvSpPr txBox="1"/>
          <p:nvPr/>
        </p:nvSpPr>
        <p:spPr>
          <a:xfrm>
            <a:off x="3275856" y="2060848"/>
            <a:ext cx="5472608" cy="3247043"/>
          </a:xfrm>
          <a:prstGeom prst="rect">
            <a:avLst/>
          </a:prstGeom>
          <a:noFill/>
        </p:spPr>
        <p:txBody>
          <a:bodyPr wrap="square" rtlCol="0">
            <a:spAutoFit/>
          </a:bodyPr>
          <a:lstStyle/>
          <a:p>
            <a:r>
              <a:rPr lang="nl-NL" sz="2000" dirty="0" err="1" smtClean="0">
                <a:solidFill>
                  <a:schemeClr val="tx1">
                    <a:lumMod val="50000"/>
                    <a:lumOff val="50000"/>
                  </a:schemeClr>
                </a:solidFill>
              </a:rPr>
              <a:t>Road</a:t>
            </a:r>
            <a:r>
              <a:rPr lang="nl-NL" sz="2000" dirty="0" smtClean="0">
                <a:solidFill>
                  <a:schemeClr val="tx1">
                    <a:lumMod val="50000"/>
                    <a:lumOff val="50000"/>
                  </a:schemeClr>
                </a:solidFill>
              </a:rPr>
              <a:t> to succes</a:t>
            </a:r>
          </a:p>
          <a:p>
            <a:endParaRPr lang="nl-NL" sz="2000" dirty="0" smtClean="0">
              <a:solidFill>
                <a:schemeClr val="tx1">
                  <a:lumMod val="50000"/>
                  <a:lumOff val="50000"/>
                </a:schemeClr>
              </a:solidFill>
            </a:endParaRPr>
          </a:p>
          <a:p>
            <a:r>
              <a:rPr lang="nl-NL" sz="2000" dirty="0" smtClean="0">
                <a:solidFill>
                  <a:schemeClr val="tx1">
                    <a:lumMod val="50000"/>
                    <a:lumOff val="50000"/>
                  </a:schemeClr>
                </a:solidFill>
              </a:rPr>
              <a:t>1. OH maakt website gereed naar wensen </a:t>
            </a:r>
            <a:r>
              <a:rPr lang="nl-NL" sz="2000" dirty="0" err="1" smtClean="0">
                <a:solidFill>
                  <a:schemeClr val="tx1">
                    <a:lumMod val="50000"/>
                    <a:lumOff val="50000"/>
                  </a:schemeClr>
                </a:solidFill>
              </a:rPr>
              <a:t>huisvester</a:t>
            </a:r>
            <a:r>
              <a:rPr lang="nl-NL" sz="2000" dirty="0" smtClean="0">
                <a:solidFill>
                  <a:schemeClr val="tx1">
                    <a:lumMod val="50000"/>
                    <a:lumOff val="50000"/>
                  </a:schemeClr>
                </a:solidFill>
              </a:rPr>
              <a:t>: </a:t>
            </a:r>
            <a:r>
              <a:rPr lang="nl-NL" sz="2000" dirty="0" err="1" smtClean="0">
                <a:solidFill>
                  <a:schemeClr val="tx1">
                    <a:lumMod val="50000"/>
                    <a:lumOff val="50000"/>
                  </a:schemeClr>
                </a:solidFill>
              </a:rPr>
              <a:t>whitelabeling</a:t>
            </a:r>
            <a:r>
              <a:rPr lang="nl-NL" sz="2000" dirty="0" smtClean="0">
                <a:solidFill>
                  <a:schemeClr val="tx1">
                    <a:lumMod val="50000"/>
                    <a:lumOff val="50000"/>
                  </a:schemeClr>
                </a:solidFill>
              </a:rPr>
              <a:t>, mailing functionaliteit, ad </a:t>
            </a:r>
            <a:r>
              <a:rPr lang="nl-NL" sz="2000" dirty="0" err="1" smtClean="0">
                <a:solidFill>
                  <a:schemeClr val="tx1">
                    <a:lumMod val="50000"/>
                    <a:lumOff val="50000"/>
                  </a:schemeClr>
                </a:solidFill>
              </a:rPr>
              <a:t>space</a:t>
            </a:r>
            <a:r>
              <a:rPr lang="nl-NL" sz="2000" dirty="0" smtClean="0">
                <a:solidFill>
                  <a:schemeClr val="tx1">
                    <a:lumMod val="50000"/>
                    <a:lumOff val="50000"/>
                  </a:schemeClr>
                </a:solidFill>
              </a:rPr>
              <a:t>, etc.</a:t>
            </a:r>
          </a:p>
          <a:p>
            <a:r>
              <a:rPr lang="nl-NL" sz="2000" dirty="0" smtClean="0">
                <a:solidFill>
                  <a:schemeClr val="tx1">
                    <a:lumMod val="50000"/>
                    <a:lumOff val="50000"/>
                  </a:schemeClr>
                </a:solidFill>
              </a:rPr>
              <a:t>2. </a:t>
            </a:r>
            <a:r>
              <a:rPr lang="nl-NL" sz="2000" dirty="0" err="1" smtClean="0">
                <a:solidFill>
                  <a:schemeClr val="tx1">
                    <a:lumMod val="50000"/>
                    <a:lumOff val="50000"/>
                  </a:schemeClr>
                </a:solidFill>
              </a:rPr>
              <a:t>Huisvesters</a:t>
            </a:r>
            <a:r>
              <a:rPr lang="nl-NL" sz="2000" dirty="0" smtClean="0">
                <a:solidFill>
                  <a:schemeClr val="tx1">
                    <a:lumMod val="50000"/>
                    <a:lumOff val="50000"/>
                  </a:schemeClr>
                </a:solidFill>
              </a:rPr>
              <a:t> regelen gebruikers (OH kaartjes uitdelen, accounts aanmaken, etc.)</a:t>
            </a:r>
          </a:p>
          <a:p>
            <a:r>
              <a:rPr lang="nl-NL" sz="2000" dirty="0" smtClean="0">
                <a:solidFill>
                  <a:schemeClr val="tx1">
                    <a:lumMod val="50000"/>
                    <a:lumOff val="50000"/>
                  </a:schemeClr>
                </a:solidFill>
              </a:rPr>
              <a:t>3. Studenten melden zich aan.</a:t>
            </a:r>
          </a:p>
          <a:p>
            <a:endParaRPr lang="nl-NL" sz="2000" dirty="0" smtClean="0">
              <a:solidFill>
                <a:schemeClr val="tx1">
                  <a:lumMod val="50000"/>
                  <a:lumOff val="50000"/>
                </a:schemeClr>
              </a:solidFill>
            </a:endParaRPr>
          </a:p>
          <a:p>
            <a:endParaRPr lang="nl-NL" sz="2500" dirty="0" smtClean="0">
              <a:solidFill>
                <a:schemeClr val="tx1">
                  <a:lumMod val="50000"/>
                  <a:lumOff val="50000"/>
                </a:schemeClr>
              </a:solidFill>
            </a:endParaRPr>
          </a:p>
        </p:txBody>
      </p:sp>
      <p:sp>
        <p:nvSpPr>
          <p:cNvPr id="12" name="Rechthoek 11"/>
          <p:cNvSpPr/>
          <p:nvPr/>
        </p:nvSpPr>
        <p:spPr>
          <a:xfrm>
            <a:off x="8604448" y="6309320"/>
            <a:ext cx="144016" cy="144016"/>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Tekstvak 16"/>
          <p:cNvSpPr txBox="1"/>
          <p:nvPr/>
        </p:nvSpPr>
        <p:spPr>
          <a:xfrm>
            <a:off x="351692" y="2096269"/>
            <a:ext cx="2420108" cy="1292662"/>
          </a:xfrm>
          <a:prstGeom prst="rect">
            <a:avLst/>
          </a:prstGeom>
          <a:noFill/>
        </p:spPr>
        <p:txBody>
          <a:bodyPr wrap="square" rtlCol="0">
            <a:spAutoFit/>
          </a:bodyPr>
          <a:lstStyle/>
          <a:p>
            <a:pPr>
              <a:lnSpc>
                <a:spcPct val="200000"/>
              </a:lnSpc>
            </a:pPr>
            <a:r>
              <a:rPr lang="nl-NL" sz="1300" b="1" dirty="0" smtClean="0"/>
              <a:t>Update</a:t>
            </a:r>
          </a:p>
          <a:p>
            <a:pPr>
              <a:lnSpc>
                <a:spcPct val="200000"/>
              </a:lnSpc>
            </a:pPr>
            <a:r>
              <a:rPr lang="nl-NL" sz="1300" b="1" dirty="0" smtClean="0"/>
              <a:t>Uitdagingen</a:t>
            </a:r>
          </a:p>
          <a:p>
            <a:pPr>
              <a:lnSpc>
                <a:spcPct val="200000"/>
              </a:lnSpc>
            </a:pPr>
            <a:r>
              <a:rPr lang="nl-NL" sz="1300" b="1" dirty="0" smtClean="0">
                <a:solidFill>
                  <a:schemeClr val="bg1"/>
                </a:solidFill>
              </a:rPr>
              <a:t>Samenwerking</a:t>
            </a:r>
          </a:p>
        </p:txBody>
      </p:sp>
      <p:sp>
        <p:nvSpPr>
          <p:cNvPr id="9" name="Rechthoek 8"/>
          <p:cNvSpPr/>
          <p:nvPr/>
        </p:nvSpPr>
        <p:spPr>
          <a:xfrm>
            <a:off x="8388424" y="6309320"/>
            <a:ext cx="144016" cy="144016"/>
          </a:xfrm>
          <a:prstGeom prst="rect">
            <a:avLst/>
          </a:prstGeom>
          <a:solidFill>
            <a:srgbClr val="9BC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p:cNvSpPr txBox="1"/>
          <p:nvPr/>
        </p:nvSpPr>
        <p:spPr>
          <a:xfrm>
            <a:off x="3491880" y="1052736"/>
            <a:ext cx="5256584" cy="553998"/>
          </a:xfrm>
          <a:prstGeom prst="rect">
            <a:avLst/>
          </a:prstGeom>
          <a:noFill/>
        </p:spPr>
        <p:txBody>
          <a:bodyPr wrap="square" rtlCol="0">
            <a:spAutoFit/>
          </a:bodyPr>
          <a:lstStyle/>
          <a:p>
            <a:r>
              <a:rPr lang="nl-NL" sz="3000" b="1" dirty="0" smtClean="0">
                <a:solidFill>
                  <a:schemeClr val="bg1"/>
                </a:solidFill>
              </a:rPr>
              <a:t>Aanpak</a:t>
            </a:r>
            <a:endParaRPr lang="nl-NL" sz="3000" b="1" dirty="0">
              <a:solidFill>
                <a:schemeClr val="bg1"/>
              </a:solidFill>
            </a:endParaRPr>
          </a:p>
        </p:txBody>
      </p:sp>
      <p:sp>
        <p:nvSpPr>
          <p:cNvPr id="10" name="Rechthoek 9"/>
          <p:cNvSpPr/>
          <p:nvPr/>
        </p:nvSpPr>
        <p:spPr>
          <a:xfrm>
            <a:off x="8172400" y="6309320"/>
            <a:ext cx="144016" cy="144016"/>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kstvak 3"/>
          <p:cNvSpPr txBox="1"/>
          <p:nvPr/>
        </p:nvSpPr>
        <p:spPr>
          <a:xfrm>
            <a:off x="323528" y="1268760"/>
            <a:ext cx="8064896" cy="1507336"/>
          </a:xfrm>
          <a:prstGeom prst="rect">
            <a:avLst/>
          </a:prstGeom>
          <a:noFill/>
        </p:spPr>
        <p:txBody>
          <a:bodyPr wrap="square" rtlCol="0">
            <a:spAutoFit/>
          </a:bodyPr>
          <a:lstStyle/>
          <a:p>
            <a:pPr>
              <a:lnSpc>
                <a:spcPct val="75000"/>
              </a:lnSpc>
            </a:pPr>
            <a:endParaRPr lang="nl-NL" sz="6000" b="1" dirty="0" smtClean="0">
              <a:solidFill>
                <a:schemeClr val="bg1"/>
              </a:solidFill>
            </a:endParaRPr>
          </a:p>
          <a:p>
            <a:pPr>
              <a:lnSpc>
                <a:spcPct val="75000"/>
              </a:lnSpc>
            </a:pPr>
            <a:r>
              <a:rPr lang="nl-NL" sz="6000" b="1" dirty="0" smtClean="0">
                <a:solidFill>
                  <a:schemeClr val="bg1"/>
                </a:solidFill>
              </a:rPr>
              <a:t>Bedankt!</a:t>
            </a:r>
          </a:p>
        </p:txBody>
      </p:sp>
      <p:sp>
        <p:nvSpPr>
          <p:cNvPr id="6" name="Rechthoek 5"/>
          <p:cNvSpPr/>
          <p:nvPr/>
        </p:nvSpPr>
        <p:spPr>
          <a:xfrm>
            <a:off x="5004048" y="5085184"/>
            <a:ext cx="3744416"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descr="oh_2010_ppt_object_groenearrow.png"/>
          <p:cNvPicPr>
            <a:picLocks noChangeAspect="1"/>
          </p:cNvPicPr>
          <p:nvPr/>
        </p:nvPicPr>
        <p:blipFill>
          <a:blip r:embed="rId3" cstate="print"/>
          <a:stretch>
            <a:fillRect/>
          </a:stretch>
        </p:blipFill>
        <p:spPr>
          <a:xfrm>
            <a:off x="8172400" y="5085184"/>
            <a:ext cx="573400" cy="573400"/>
          </a:xfrm>
          <a:prstGeom prst="rect">
            <a:avLst/>
          </a:prstGeom>
        </p:spPr>
      </p:pic>
      <p:sp>
        <p:nvSpPr>
          <p:cNvPr id="8" name="Tekstvak 7"/>
          <p:cNvSpPr txBox="1"/>
          <p:nvPr/>
        </p:nvSpPr>
        <p:spPr>
          <a:xfrm>
            <a:off x="5148064" y="5157192"/>
            <a:ext cx="3024336" cy="400110"/>
          </a:xfrm>
          <a:prstGeom prst="rect">
            <a:avLst/>
          </a:prstGeom>
          <a:noFill/>
        </p:spPr>
        <p:txBody>
          <a:bodyPr wrap="square" rtlCol="0">
            <a:spAutoFit/>
          </a:bodyPr>
          <a:lstStyle/>
          <a:p>
            <a:r>
              <a:rPr lang="nl-NL" sz="2000" b="1" dirty="0" smtClean="0"/>
              <a:t>Ja, ik wil partner worden!</a:t>
            </a:r>
            <a:endParaRPr lang="nl-NL" sz="2000" b="1" dirty="0"/>
          </a:p>
        </p:txBody>
      </p:sp>
      <p:sp>
        <p:nvSpPr>
          <p:cNvPr id="9" name="Tekstvak 8"/>
          <p:cNvSpPr txBox="1"/>
          <p:nvPr/>
        </p:nvSpPr>
        <p:spPr>
          <a:xfrm>
            <a:off x="323528" y="2996952"/>
            <a:ext cx="8064896" cy="553998"/>
          </a:xfrm>
          <a:prstGeom prst="rect">
            <a:avLst/>
          </a:prstGeom>
          <a:noFill/>
        </p:spPr>
        <p:txBody>
          <a:bodyPr wrap="square" rtlCol="0">
            <a:spAutoFit/>
          </a:bodyPr>
          <a:lstStyle/>
          <a:p>
            <a:r>
              <a:rPr lang="nl-NL" sz="3000" dirty="0" smtClean="0">
                <a:solidFill>
                  <a:schemeClr val="bg1"/>
                </a:solidFill>
              </a:rPr>
              <a:t>Uw vragen?</a:t>
            </a:r>
            <a:endParaRPr lang="nl-NL" sz="3000"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grpSp>
        <p:nvGrpSpPr>
          <p:cNvPr id="2" name="Groep 13"/>
          <p:cNvGrpSpPr/>
          <p:nvPr/>
        </p:nvGrpSpPr>
        <p:grpSpPr>
          <a:xfrm>
            <a:off x="323528" y="2996952"/>
            <a:ext cx="2664296" cy="360040"/>
            <a:chOff x="323528" y="2204864"/>
            <a:chExt cx="2664296" cy="360040"/>
          </a:xfrm>
        </p:grpSpPr>
        <p:sp>
          <p:nvSpPr>
            <p:cNvPr id="19" name="Rechthoek 18"/>
            <p:cNvSpPr/>
            <p:nvPr/>
          </p:nvSpPr>
          <p:spPr>
            <a:xfrm>
              <a:off x="323528" y="2204864"/>
              <a:ext cx="2664296" cy="360040"/>
            </a:xfrm>
            <a:prstGeom prst="rect">
              <a:avLst/>
            </a:prstGeom>
            <a:solidFill>
              <a:srgbClr val="109E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0" name="Afbeelding 19" descr="oh_2010_ppt_object_vrijstaand_wittearrow.png"/>
            <p:cNvPicPr>
              <a:picLocks noChangeAspect="1"/>
            </p:cNvPicPr>
            <p:nvPr/>
          </p:nvPicPr>
          <p:blipFill>
            <a:blip r:embed="rId4" cstate="print"/>
            <a:stretch>
              <a:fillRect/>
            </a:stretch>
          </p:blipFill>
          <p:spPr>
            <a:xfrm>
              <a:off x="2760927" y="2320236"/>
              <a:ext cx="82882" cy="129296"/>
            </a:xfrm>
            <a:prstGeom prst="rect">
              <a:avLst/>
            </a:prstGeom>
          </p:spPr>
        </p:pic>
      </p:grpSp>
      <p:sp>
        <p:nvSpPr>
          <p:cNvPr id="8" name="Tekstvak 7"/>
          <p:cNvSpPr txBox="1"/>
          <p:nvPr/>
        </p:nvSpPr>
        <p:spPr>
          <a:xfrm>
            <a:off x="3275856" y="2060848"/>
            <a:ext cx="5472608" cy="3708708"/>
          </a:xfrm>
          <a:prstGeom prst="rect">
            <a:avLst/>
          </a:prstGeom>
          <a:noFill/>
        </p:spPr>
        <p:txBody>
          <a:bodyPr wrap="square" rtlCol="0">
            <a:spAutoFit/>
          </a:bodyPr>
          <a:lstStyle/>
          <a:p>
            <a:r>
              <a:rPr lang="nl-NL" sz="2500" b="1" dirty="0" smtClean="0">
                <a:solidFill>
                  <a:schemeClr val="tx1">
                    <a:lumMod val="50000"/>
                    <a:lumOff val="50000"/>
                  </a:schemeClr>
                </a:solidFill>
              </a:rPr>
              <a:t>Aanbieding 1</a:t>
            </a:r>
          </a:p>
          <a:p>
            <a:pPr>
              <a:buFont typeface="Arial" pitchFamily="34" charset="0"/>
              <a:buChar char="•"/>
            </a:pPr>
            <a:r>
              <a:rPr lang="nl-NL" sz="2000" dirty="0" smtClean="0">
                <a:solidFill>
                  <a:schemeClr val="tx1">
                    <a:lumMod val="50000"/>
                    <a:lumOff val="50000"/>
                  </a:schemeClr>
                </a:solidFill>
              </a:rPr>
              <a:t> 1</a:t>
            </a:r>
            <a:r>
              <a:rPr lang="nl-NL" sz="2000" baseline="30000" dirty="0" smtClean="0">
                <a:solidFill>
                  <a:schemeClr val="tx1">
                    <a:lumMod val="50000"/>
                    <a:lumOff val="50000"/>
                  </a:schemeClr>
                </a:solidFill>
              </a:rPr>
              <a:t>e</a:t>
            </a:r>
            <a:r>
              <a:rPr lang="nl-NL" sz="2000" dirty="0" smtClean="0">
                <a:solidFill>
                  <a:schemeClr val="tx1">
                    <a:lumMod val="50000"/>
                    <a:lumOff val="50000"/>
                  </a:schemeClr>
                </a:solidFill>
              </a:rPr>
              <a:t> jaar 50%, 2</a:t>
            </a:r>
            <a:r>
              <a:rPr lang="nl-NL" sz="2000" baseline="30000" dirty="0" smtClean="0">
                <a:solidFill>
                  <a:schemeClr val="tx1">
                    <a:lumMod val="50000"/>
                    <a:lumOff val="50000"/>
                  </a:schemeClr>
                </a:solidFill>
              </a:rPr>
              <a:t>e</a:t>
            </a:r>
            <a:r>
              <a:rPr lang="nl-NL" sz="2000" dirty="0" smtClean="0">
                <a:solidFill>
                  <a:schemeClr val="tx1">
                    <a:lumMod val="50000"/>
                    <a:lumOff val="50000"/>
                  </a:schemeClr>
                </a:solidFill>
              </a:rPr>
              <a:t> jaar 30%, 3</a:t>
            </a:r>
            <a:r>
              <a:rPr lang="nl-NL" sz="2000" baseline="30000" dirty="0" smtClean="0">
                <a:solidFill>
                  <a:schemeClr val="tx1">
                    <a:lumMod val="50000"/>
                    <a:lumOff val="50000"/>
                  </a:schemeClr>
                </a:solidFill>
              </a:rPr>
              <a:t>e</a:t>
            </a:r>
            <a:r>
              <a:rPr lang="nl-NL" sz="2000" dirty="0" smtClean="0">
                <a:solidFill>
                  <a:schemeClr val="tx1">
                    <a:lumMod val="50000"/>
                    <a:lumOff val="50000"/>
                  </a:schemeClr>
                </a:solidFill>
              </a:rPr>
              <a:t> jaar 10%</a:t>
            </a:r>
          </a:p>
          <a:p>
            <a:pPr>
              <a:buFont typeface="Arial" pitchFamily="34" charset="0"/>
              <a:buChar char="•"/>
            </a:pPr>
            <a:endParaRPr lang="nl-NL" sz="2000" dirty="0" smtClean="0">
              <a:solidFill>
                <a:schemeClr val="tx1">
                  <a:lumMod val="50000"/>
                  <a:lumOff val="50000"/>
                </a:schemeClr>
              </a:solidFill>
            </a:endParaRPr>
          </a:p>
          <a:p>
            <a:r>
              <a:rPr lang="nl-NL" sz="2500" b="1" dirty="0" smtClean="0">
                <a:solidFill>
                  <a:schemeClr val="tx1">
                    <a:lumMod val="50000"/>
                    <a:lumOff val="50000"/>
                  </a:schemeClr>
                </a:solidFill>
              </a:rPr>
              <a:t>Waarom?</a:t>
            </a:r>
          </a:p>
          <a:p>
            <a:pPr>
              <a:buFont typeface="Arial" pitchFamily="34" charset="0"/>
              <a:buChar char="•"/>
            </a:pPr>
            <a:r>
              <a:rPr lang="nl-NL" sz="2000" dirty="0" smtClean="0">
                <a:solidFill>
                  <a:schemeClr val="tx1">
                    <a:lumMod val="50000"/>
                    <a:lumOff val="50000"/>
                  </a:schemeClr>
                </a:solidFill>
              </a:rPr>
              <a:t> Het eerste jaar zijn niet meteen alle studenten te bereiken</a:t>
            </a:r>
          </a:p>
          <a:p>
            <a:pPr>
              <a:buFont typeface="Arial" pitchFamily="34" charset="0"/>
              <a:buChar char="•"/>
            </a:pPr>
            <a:r>
              <a:rPr lang="nl-NL" sz="2000" dirty="0" smtClean="0">
                <a:solidFill>
                  <a:schemeClr val="tx1">
                    <a:lumMod val="50000"/>
                    <a:lumOff val="50000"/>
                  </a:schemeClr>
                </a:solidFill>
              </a:rPr>
              <a:t> Groeiende kosten voor OHR om aanbod studenten te faciliteren.</a:t>
            </a:r>
          </a:p>
          <a:p>
            <a:pPr lvl="1">
              <a:buFont typeface="Arial" pitchFamily="34" charset="0"/>
              <a:buChar char="•"/>
            </a:pPr>
            <a:endParaRPr lang="nl-NL" sz="2000" dirty="0" smtClean="0">
              <a:solidFill>
                <a:schemeClr val="tx1">
                  <a:lumMod val="50000"/>
                  <a:lumOff val="50000"/>
                </a:schemeClr>
              </a:solidFill>
            </a:endParaRPr>
          </a:p>
          <a:p>
            <a:endParaRPr lang="nl-NL" sz="2000" dirty="0" smtClean="0">
              <a:solidFill>
                <a:schemeClr val="tx1">
                  <a:lumMod val="50000"/>
                  <a:lumOff val="50000"/>
                </a:schemeClr>
              </a:solidFill>
            </a:endParaRPr>
          </a:p>
          <a:p>
            <a:endParaRPr lang="nl-NL" sz="2500" dirty="0" smtClean="0">
              <a:solidFill>
                <a:schemeClr val="tx1">
                  <a:lumMod val="50000"/>
                  <a:lumOff val="50000"/>
                </a:schemeClr>
              </a:solidFill>
            </a:endParaRPr>
          </a:p>
        </p:txBody>
      </p:sp>
      <p:sp>
        <p:nvSpPr>
          <p:cNvPr id="12" name="Rechthoek 11"/>
          <p:cNvSpPr/>
          <p:nvPr/>
        </p:nvSpPr>
        <p:spPr>
          <a:xfrm>
            <a:off x="8604448" y="6309320"/>
            <a:ext cx="144016" cy="144016"/>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Tekstvak 16"/>
          <p:cNvSpPr txBox="1"/>
          <p:nvPr/>
        </p:nvSpPr>
        <p:spPr>
          <a:xfrm>
            <a:off x="351692" y="2096269"/>
            <a:ext cx="2420108" cy="1292662"/>
          </a:xfrm>
          <a:prstGeom prst="rect">
            <a:avLst/>
          </a:prstGeom>
          <a:noFill/>
        </p:spPr>
        <p:txBody>
          <a:bodyPr wrap="square" rtlCol="0">
            <a:spAutoFit/>
          </a:bodyPr>
          <a:lstStyle/>
          <a:p>
            <a:pPr>
              <a:lnSpc>
                <a:spcPct val="200000"/>
              </a:lnSpc>
            </a:pPr>
            <a:r>
              <a:rPr lang="nl-NL" sz="1300" b="1" dirty="0" smtClean="0"/>
              <a:t>Update</a:t>
            </a:r>
          </a:p>
          <a:p>
            <a:pPr>
              <a:lnSpc>
                <a:spcPct val="200000"/>
              </a:lnSpc>
            </a:pPr>
            <a:r>
              <a:rPr lang="nl-NL" sz="1300" b="1" dirty="0" smtClean="0"/>
              <a:t>Uitdagingen</a:t>
            </a:r>
          </a:p>
          <a:p>
            <a:pPr>
              <a:lnSpc>
                <a:spcPct val="200000"/>
              </a:lnSpc>
            </a:pPr>
            <a:r>
              <a:rPr lang="nl-NL" sz="1300" b="1" dirty="0" smtClean="0">
                <a:solidFill>
                  <a:schemeClr val="bg1"/>
                </a:solidFill>
              </a:rPr>
              <a:t>Samenwerking</a:t>
            </a:r>
          </a:p>
        </p:txBody>
      </p:sp>
      <p:sp>
        <p:nvSpPr>
          <p:cNvPr id="9" name="Rechthoek 8"/>
          <p:cNvSpPr/>
          <p:nvPr/>
        </p:nvSpPr>
        <p:spPr>
          <a:xfrm>
            <a:off x="8388424" y="6309320"/>
            <a:ext cx="144016" cy="144016"/>
          </a:xfrm>
          <a:prstGeom prst="rect">
            <a:avLst/>
          </a:prstGeom>
          <a:solidFill>
            <a:srgbClr val="9BC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p:cNvSpPr txBox="1"/>
          <p:nvPr/>
        </p:nvSpPr>
        <p:spPr>
          <a:xfrm>
            <a:off x="3491880" y="1052736"/>
            <a:ext cx="5256584" cy="553998"/>
          </a:xfrm>
          <a:prstGeom prst="rect">
            <a:avLst/>
          </a:prstGeom>
          <a:noFill/>
        </p:spPr>
        <p:txBody>
          <a:bodyPr wrap="square" rtlCol="0">
            <a:spAutoFit/>
          </a:bodyPr>
          <a:lstStyle/>
          <a:p>
            <a:r>
              <a:rPr lang="nl-NL" sz="3000" b="1" dirty="0" smtClean="0">
                <a:solidFill>
                  <a:schemeClr val="bg1"/>
                </a:solidFill>
              </a:rPr>
              <a:t>Kortingen</a:t>
            </a:r>
            <a:endParaRPr lang="nl-NL" sz="3000" b="1" dirty="0">
              <a:solidFill>
                <a:schemeClr val="bg1"/>
              </a:solidFill>
            </a:endParaRPr>
          </a:p>
        </p:txBody>
      </p:sp>
      <p:sp>
        <p:nvSpPr>
          <p:cNvPr id="10" name="Rechthoek 9"/>
          <p:cNvSpPr/>
          <p:nvPr/>
        </p:nvSpPr>
        <p:spPr>
          <a:xfrm>
            <a:off x="8172400" y="6309320"/>
            <a:ext cx="144016" cy="144016"/>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grpSp>
        <p:nvGrpSpPr>
          <p:cNvPr id="2" name="Groep 13"/>
          <p:cNvGrpSpPr/>
          <p:nvPr/>
        </p:nvGrpSpPr>
        <p:grpSpPr>
          <a:xfrm>
            <a:off x="323528" y="2996952"/>
            <a:ext cx="2664296" cy="360040"/>
            <a:chOff x="323528" y="2204864"/>
            <a:chExt cx="2664296" cy="360040"/>
          </a:xfrm>
        </p:grpSpPr>
        <p:sp>
          <p:nvSpPr>
            <p:cNvPr id="19" name="Rechthoek 18"/>
            <p:cNvSpPr/>
            <p:nvPr/>
          </p:nvSpPr>
          <p:spPr>
            <a:xfrm>
              <a:off x="323528" y="2204864"/>
              <a:ext cx="2664296" cy="360040"/>
            </a:xfrm>
            <a:prstGeom prst="rect">
              <a:avLst/>
            </a:prstGeom>
            <a:solidFill>
              <a:srgbClr val="109E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0" name="Afbeelding 19" descr="oh_2010_ppt_object_vrijstaand_wittearrow.png"/>
            <p:cNvPicPr>
              <a:picLocks noChangeAspect="1"/>
            </p:cNvPicPr>
            <p:nvPr/>
          </p:nvPicPr>
          <p:blipFill>
            <a:blip r:embed="rId4" cstate="print"/>
            <a:stretch>
              <a:fillRect/>
            </a:stretch>
          </p:blipFill>
          <p:spPr>
            <a:xfrm>
              <a:off x="2760927" y="2320236"/>
              <a:ext cx="82882" cy="129296"/>
            </a:xfrm>
            <a:prstGeom prst="rect">
              <a:avLst/>
            </a:prstGeom>
          </p:spPr>
        </p:pic>
      </p:grpSp>
      <p:sp>
        <p:nvSpPr>
          <p:cNvPr id="8" name="Tekstvak 7"/>
          <p:cNvSpPr txBox="1"/>
          <p:nvPr/>
        </p:nvSpPr>
        <p:spPr>
          <a:xfrm>
            <a:off x="3275856" y="2060848"/>
            <a:ext cx="5472608" cy="5324535"/>
          </a:xfrm>
          <a:prstGeom prst="rect">
            <a:avLst/>
          </a:prstGeom>
          <a:noFill/>
        </p:spPr>
        <p:txBody>
          <a:bodyPr wrap="square" rtlCol="0">
            <a:spAutoFit/>
          </a:bodyPr>
          <a:lstStyle/>
          <a:p>
            <a:r>
              <a:rPr lang="nl-NL" sz="2500" b="1" dirty="0" smtClean="0">
                <a:solidFill>
                  <a:schemeClr val="tx1">
                    <a:lumMod val="50000"/>
                    <a:lumOff val="50000"/>
                  </a:schemeClr>
                </a:solidFill>
              </a:rPr>
              <a:t>OnlineHuisrekening</a:t>
            </a:r>
          </a:p>
          <a:p>
            <a:pPr>
              <a:buFont typeface="Arial" pitchFamily="34" charset="0"/>
              <a:buChar char="•"/>
            </a:pPr>
            <a:r>
              <a:rPr lang="nl-NL" sz="2000" dirty="0" smtClean="0">
                <a:solidFill>
                  <a:schemeClr val="tx1">
                    <a:lumMod val="50000"/>
                    <a:lumOff val="50000"/>
                  </a:schemeClr>
                </a:solidFill>
              </a:rPr>
              <a:t> Alle </a:t>
            </a:r>
            <a:r>
              <a:rPr lang="nl-NL" sz="2000" dirty="0" err="1" smtClean="0">
                <a:solidFill>
                  <a:schemeClr val="tx1">
                    <a:lumMod val="50000"/>
                    <a:lumOff val="50000"/>
                  </a:schemeClr>
                </a:solidFill>
              </a:rPr>
              <a:t>Kences</a:t>
            </a:r>
            <a:r>
              <a:rPr lang="nl-NL" sz="2000" dirty="0" smtClean="0">
                <a:solidFill>
                  <a:schemeClr val="tx1">
                    <a:lumMod val="50000"/>
                    <a:lumOff val="50000"/>
                  </a:schemeClr>
                </a:solidFill>
              </a:rPr>
              <a:t> studenten blijven exclusief toegankelijk voor </a:t>
            </a:r>
            <a:r>
              <a:rPr lang="nl-NL" sz="2000" dirty="0" err="1" smtClean="0">
                <a:solidFill>
                  <a:schemeClr val="tx1">
                    <a:lumMod val="50000"/>
                    <a:lumOff val="50000"/>
                  </a:schemeClr>
                </a:solidFill>
              </a:rPr>
              <a:t>Kences</a:t>
            </a:r>
            <a:r>
              <a:rPr lang="nl-NL" sz="2000" dirty="0" smtClean="0">
                <a:solidFill>
                  <a:schemeClr val="tx1">
                    <a:lumMod val="50000"/>
                    <a:lumOff val="50000"/>
                  </a:schemeClr>
                </a:solidFill>
              </a:rPr>
              <a:t> Corporaties.  Zoals </a:t>
            </a:r>
            <a:r>
              <a:rPr lang="nl-NL" sz="2000" dirty="0" err="1" smtClean="0">
                <a:solidFill>
                  <a:schemeClr val="tx1">
                    <a:lumMod val="50000"/>
                    <a:lumOff val="50000"/>
                  </a:schemeClr>
                </a:solidFill>
              </a:rPr>
              <a:t>Ads</a:t>
            </a:r>
            <a:r>
              <a:rPr lang="nl-NL" sz="2000" dirty="0" smtClean="0">
                <a:solidFill>
                  <a:schemeClr val="tx1">
                    <a:lumMod val="50000"/>
                    <a:lumOff val="50000"/>
                  </a:schemeClr>
                </a:solidFill>
              </a:rPr>
              <a:t> en nieuwsbrieven. </a:t>
            </a:r>
          </a:p>
          <a:p>
            <a:pPr>
              <a:buFont typeface="Arial" pitchFamily="34" charset="0"/>
              <a:buChar char="•"/>
            </a:pPr>
            <a:r>
              <a:rPr lang="nl-NL" sz="2000" dirty="0" smtClean="0">
                <a:solidFill>
                  <a:schemeClr val="tx1">
                    <a:lumMod val="50000"/>
                    <a:lumOff val="50000"/>
                  </a:schemeClr>
                </a:solidFill>
              </a:rPr>
              <a:t> OnlineHuisrekening zal dan geen </a:t>
            </a:r>
            <a:r>
              <a:rPr lang="nl-NL" sz="2000" dirty="0" err="1" smtClean="0">
                <a:solidFill>
                  <a:schemeClr val="tx1">
                    <a:lumMod val="50000"/>
                    <a:lumOff val="50000"/>
                  </a:schemeClr>
                </a:solidFill>
              </a:rPr>
              <a:t>ads</a:t>
            </a:r>
            <a:r>
              <a:rPr lang="nl-NL" sz="2000" dirty="0" smtClean="0">
                <a:solidFill>
                  <a:schemeClr val="tx1">
                    <a:lumMod val="50000"/>
                    <a:lumOff val="50000"/>
                  </a:schemeClr>
                </a:solidFill>
              </a:rPr>
              <a:t> van derde partijen bij deze studenten plaatsen.</a:t>
            </a:r>
          </a:p>
          <a:p>
            <a:pPr>
              <a:buFont typeface="Arial" pitchFamily="34" charset="0"/>
              <a:buChar char="•"/>
            </a:pPr>
            <a:endParaRPr lang="nl-NL" sz="2500" dirty="0" smtClean="0">
              <a:solidFill>
                <a:schemeClr val="tx1">
                  <a:lumMod val="50000"/>
                  <a:lumOff val="50000"/>
                </a:schemeClr>
              </a:solidFill>
            </a:endParaRPr>
          </a:p>
          <a:p>
            <a:r>
              <a:rPr lang="nl-NL" sz="2500" b="1" dirty="0" smtClean="0">
                <a:solidFill>
                  <a:schemeClr val="tx1">
                    <a:lumMod val="50000"/>
                    <a:lumOff val="50000"/>
                  </a:schemeClr>
                </a:solidFill>
              </a:rPr>
              <a:t>Kosten</a:t>
            </a:r>
          </a:p>
          <a:p>
            <a:pPr>
              <a:buFont typeface="Arial" pitchFamily="34" charset="0"/>
              <a:buChar char="•"/>
            </a:pPr>
            <a:r>
              <a:rPr lang="nl-NL" sz="2000" dirty="0" smtClean="0">
                <a:solidFill>
                  <a:schemeClr val="tx1">
                    <a:lumMod val="50000"/>
                    <a:lumOff val="50000"/>
                  </a:schemeClr>
                </a:solidFill>
              </a:rPr>
              <a:t> Het versturen van mailings richting studenten kost al snel €0,55 per verstuurde brief. Via OHR is direct de beheerder van een eenheid te bereiken met een nieuwsbrief die is </a:t>
            </a:r>
            <a:r>
              <a:rPr lang="nl-NL" sz="2000" dirty="0" err="1" smtClean="0">
                <a:solidFill>
                  <a:schemeClr val="tx1">
                    <a:lumMod val="50000"/>
                    <a:lumOff val="50000"/>
                  </a:schemeClr>
                </a:solidFill>
              </a:rPr>
              <a:t>gepersonaliseerd</a:t>
            </a:r>
            <a:r>
              <a:rPr lang="nl-NL" sz="2000" dirty="0" smtClean="0">
                <a:solidFill>
                  <a:schemeClr val="tx1">
                    <a:lumMod val="50000"/>
                    <a:lumOff val="50000"/>
                  </a:schemeClr>
                </a:solidFill>
              </a:rPr>
              <a:t> voor het huis of zelfs persoon.</a:t>
            </a:r>
            <a:br>
              <a:rPr lang="nl-NL" sz="2000" dirty="0" smtClean="0">
                <a:solidFill>
                  <a:schemeClr val="tx1">
                    <a:lumMod val="50000"/>
                    <a:lumOff val="50000"/>
                  </a:schemeClr>
                </a:solidFill>
              </a:rPr>
            </a:br>
            <a:endParaRPr lang="nl-NL" sz="2000" b="1" dirty="0" smtClean="0">
              <a:solidFill>
                <a:schemeClr val="tx1">
                  <a:lumMod val="50000"/>
                  <a:lumOff val="50000"/>
                </a:schemeClr>
              </a:solidFill>
            </a:endParaRPr>
          </a:p>
          <a:p>
            <a:endParaRPr lang="nl-NL" sz="2000" dirty="0" smtClean="0">
              <a:solidFill>
                <a:schemeClr val="tx1">
                  <a:lumMod val="50000"/>
                  <a:lumOff val="50000"/>
                </a:schemeClr>
              </a:solidFill>
            </a:endParaRPr>
          </a:p>
          <a:p>
            <a:endParaRPr lang="nl-NL" sz="2500" dirty="0" smtClean="0">
              <a:solidFill>
                <a:schemeClr val="tx1">
                  <a:lumMod val="50000"/>
                  <a:lumOff val="50000"/>
                </a:schemeClr>
              </a:solidFill>
            </a:endParaRPr>
          </a:p>
        </p:txBody>
      </p:sp>
      <p:sp>
        <p:nvSpPr>
          <p:cNvPr id="12" name="Rechthoek 11"/>
          <p:cNvSpPr/>
          <p:nvPr/>
        </p:nvSpPr>
        <p:spPr>
          <a:xfrm>
            <a:off x="8604448" y="6309320"/>
            <a:ext cx="144016" cy="144016"/>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Tekstvak 16"/>
          <p:cNvSpPr txBox="1"/>
          <p:nvPr/>
        </p:nvSpPr>
        <p:spPr>
          <a:xfrm>
            <a:off x="351692" y="2096269"/>
            <a:ext cx="2420108" cy="1692771"/>
          </a:xfrm>
          <a:prstGeom prst="rect">
            <a:avLst/>
          </a:prstGeom>
          <a:noFill/>
        </p:spPr>
        <p:txBody>
          <a:bodyPr wrap="square" rtlCol="0">
            <a:spAutoFit/>
          </a:bodyPr>
          <a:lstStyle/>
          <a:p>
            <a:pPr>
              <a:lnSpc>
                <a:spcPct val="200000"/>
              </a:lnSpc>
            </a:pPr>
            <a:r>
              <a:rPr lang="nl-NL" sz="1300" b="1" dirty="0" smtClean="0"/>
              <a:t>Update</a:t>
            </a:r>
          </a:p>
          <a:p>
            <a:pPr>
              <a:lnSpc>
                <a:spcPct val="200000"/>
              </a:lnSpc>
            </a:pPr>
            <a:r>
              <a:rPr lang="nl-NL" sz="1300" b="1" dirty="0" smtClean="0"/>
              <a:t>Uitdagingen</a:t>
            </a:r>
          </a:p>
          <a:p>
            <a:pPr>
              <a:lnSpc>
                <a:spcPct val="200000"/>
              </a:lnSpc>
            </a:pPr>
            <a:r>
              <a:rPr lang="nl-NL" sz="1300" b="1" dirty="0" smtClean="0">
                <a:solidFill>
                  <a:schemeClr val="bg1"/>
                </a:solidFill>
              </a:rPr>
              <a:t>Samenwerking</a:t>
            </a:r>
          </a:p>
          <a:p>
            <a:pPr>
              <a:lnSpc>
                <a:spcPct val="200000"/>
              </a:lnSpc>
            </a:pPr>
            <a:r>
              <a:rPr lang="nl-NL" sz="1300" b="1" dirty="0" smtClean="0"/>
              <a:t>Aanbieding</a:t>
            </a:r>
          </a:p>
        </p:txBody>
      </p:sp>
      <p:sp>
        <p:nvSpPr>
          <p:cNvPr id="9" name="Rechthoek 8"/>
          <p:cNvSpPr/>
          <p:nvPr/>
        </p:nvSpPr>
        <p:spPr>
          <a:xfrm>
            <a:off x="8388424" y="6309320"/>
            <a:ext cx="144016" cy="144016"/>
          </a:xfrm>
          <a:prstGeom prst="rect">
            <a:avLst/>
          </a:prstGeom>
          <a:solidFill>
            <a:srgbClr val="9BC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p:cNvSpPr txBox="1"/>
          <p:nvPr/>
        </p:nvSpPr>
        <p:spPr>
          <a:xfrm>
            <a:off x="3491880" y="1052736"/>
            <a:ext cx="5256584" cy="553998"/>
          </a:xfrm>
          <a:prstGeom prst="rect">
            <a:avLst/>
          </a:prstGeom>
          <a:noFill/>
        </p:spPr>
        <p:txBody>
          <a:bodyPr wrap="square" rtlCol="0">
            <a:spAutoFit/>
          </a:bodyPr>
          <a:lstStyle/>
          <a:p>
            <a:r>
              <a:rPr lang="nl-NL" sz="3000" b="1" dirty="0" smtClean="0">
                <a:solidFill>
                  <a:schemeClr val="bg1"/>
                </a:solidFill>
              </a:rPr>
              <a:t>Waarom exclusiviteit?</a:t>
            </a:r>
            <a:endParaRPr lang="nl-NL" sz="3000" b="1" dirty="0">
              <a:solidFill>
                <a:schemeClr val="bg1"/>
              </a:solidFill>
            </a:endParaRPr>
          </a:p>
        </p:txBody>
      </p:sp>
      <p:sp>
        <p:nvSpPr>
          <p:cNvPr id="10" name="Rechthoek 9"/>
          <p:cNvSpPr/>
          <p:nvPr/>
        </p:nvSpPr>
        <p:spPr>
          <a:xfrm>
            <a:off x="8172400" y="6309320"/>
            <a:ext cx="144016" cy="144016"/>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26" name="Picture 2"/>
          <p:cNvPicPr>
            <a:picLocks noChangeAspect="1" noChangeArrowheads="1"/>
          </p:cNvPicPr>
          <p:nvPr/>
        </p:nvPicPr>
        <p:blipFill>
          <a:blip r:embed="rId5" cstate="print"/>
          <a:srcRect b="72235"/>
          <a:stretch>
            <a:fillRect/>
          </a:stretch>
        </p:blipFill>
        <p:spPr bwMode="auto">
          <a:xfrm>
            <a:off x="323528" y="4221088"/>
            <a:ext cx="1200150" cy="989087"/>
          </a:xfrm>
          <a:prstGeom prst="rect">
            <a:avLst/>
          </a:prstGeom>
          <a:noFill/>
          <a:ln w="9525">
            <a:noFill/>
            <a:miter lim="800000"/>
            <a:headEnd/>
            <a:tailEnd/>
          </a:ln>
        </p:spPr>
      </p:pic>
      <p:sp>
        <p:nvSpPr>
          <p:cNvPr id="13" name="Rechthoek 12"/>
          <p:cNvSpPr/>
          <p:nvPr/>
        </p:nvSpPr>
        <p:spPr>
          <a:xfrm>
            <a:off x="1547664" y="3933056"/>
            <a:ext cx="1440160" cy="1615827"/>
          </a:xfrm>
          <a:prstGeom prst="rect">
            <a:avLst/>
          </a:prstGeom>
        </p:spPr>
        <p:txBody>
          <a:bodyPr wrap="square">
            <a:spAutoFit/>
          </a:bodyPr>
          <a:lstStyle/>
          <a:p>
            <a:r>
              <a:rPr lang="nl-NL" sz="1100" dirty="0" smtClean="0">
                <a:solidFill>
                  <a:schemeClr val="tx1">
                    <a:lumMod val="50000"/>
                    <a:lumOff val="50000"/>
                  </a:schemeClr>
                </a:solidFill>
              </a:rPr>
              <a:t>Kosten per </a:t>
            </a:r>
            <a:r>
              <a:rPr lang="nl-NL" sz="1100" dirty="0" err="1" smtClean="0">
                <a:solidFill>
                  <a:schemeClr val="tx1">
                    <a:lumMod val="50000"/>
                    <a:lumOff val="50000"/>
                  </a:schemeClr>
                </a:solidFill>
              </a:rPr>
              <a:t>gepersonaliseerde</a:t>
            </a:r>
            <a:r>
              <a:rPr lang="nl-NL" sz="1100" dirty="0" smtClean="0">
                <a:solidFill>
                  <a:schemeClr val="tx1">
                    <a:lumMod val="50000"/>
                    <a:lumOff val="50000"/>
                  </a:schemeClr>
                </a:solidFill>
              </a:rPr>
              <a:t> brief bij aanlevering van logo, tekst en reguliere verzending:</a:t>
            </a:r>
          </a:p>
          <a:p>
            <a:r>
              <a:rPr lang="nl-NL" sz="1100" dirty="0" smtClean="0">
                <a:solidFill>
                  <a:schemeClr val="tx1">
                    <a:lumMod val="50000"/>
                    <a:lumOff val="50000"/>
                  </a:schemeClr>
                </a:solidFill>
              </a:rPr>
              <a:t>€0,55 </a:t>
            </a:r>
          </a:p>
          <a:p>
            <a:endParaRPr lang="nl-NL" sz="1100" dirty="0" smtClean="0">
              <a:solidFill>
                <a:schemeClr val="tx1">
                  <a:lumMod val="50000"/>
                  <a:lumOff val="50000"/>
                </a:schemeClr>
              </a:solidFill>
            </a:endParaRPr>
          </a:p>
          <a:p>
            <a:r>
              <a:rPr lang="nl-NL" sz="1100" dirty="0" smtClean="0">
                <a:solidFill>
                  <a:schemeClr val="tx1">
                    <a:lumMod val="50000"/>
                    <a:lumOff val="50000"/>
                  </a:schemeClr>
                </a:solidFill>
              </a:rPr>
              <a:t>Ongeveer 80.000 p/j = €44.000</a:t>
            </a:r>
            <a:endParaRPr lang="nl-NL" sz="1100" dirty="0"/>
          </a:p>
        </p:txBody>
      </p:sp>
      <p:sp>
        <p:nvSpPr>
          <p:cNvPr id="14" name="Rectangle 13"/>
          <p:cNvSpPr/>
          <p:nvPr/>
        </p:nvSpPr>
        <p:spPr>
          <a:xfrm>
            <a:off x="323528" y="4005064"/>
            <a:ext cx="497252" cy="261610"/>
          </a:xfrm>
          <a:prstGeom prst="rect">
            <a:avLst/>
          </a:prstGeom>
        </p:spPr>
        <p:txBody>
          <a:bodyPr wrap="none">
            <a:spAutoFit/>
          </a:bodyPr>
          <a:lstStyle/>
          <a:p>
            <a:r>
              <a:rPr lang="nl-NL" sz="1100" dirty="0" smtClean="0">
                <a:solidFill>
                  <a:schemeClr val="tx1">
                    <a:lumMod val="50000"/>
                    <a:lumOff val="50000"/>
                  </a:schemeClr>
                </a:solidFill>
              </a:rPr>
              <a:t>Bron:</a:t>
            </a:r>
            <a:endParaRPr lang="en-US" sz="1100" dirty="0" smtClean="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grpSp>
        <p:nvGrpSpPr>
          <p:cNvPr id="2" name="Groep 13"/>
          <p:cNvGrpSpPr/>
          <p:nvPr/>
        </p:nvGrpSpPr>
        <p:grpSpPr>
          <a:xfrm>
            <a:off x="323528" y="2996952"/>
            <a:ext cx="2664296" cy="360040"/>
            <a:chOff x="323528" y="2204864"/>
            <a:chExt cx="2664296" cy="360040"/>
          </a:xfrm>
        </p:grpSpPr>
        <p:sp>
          <p:nvSpPr>
            <p:cNvPr id="19" name="Rechthoek 18"/>
            <p:cNvSpPr/>
            <p:nvPr/>
          </p:nvSpPr>
          <p:spPr>
            <a:xfrm>
              <a:off x="323528" y="2204864"/>
              <a:ext cx="2664296" cy="360040"/>
            </a:xfrm>
            <a:prstGeom prst="rect">
              <a:avLst/>
            </a:prstGeom>
            <a:solidFill>
              <a:srgbClr val="109E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0" name="Afbeelding 19" descr="oh_2010_ppt_object_vrijstaand_wittearrow.png"/>
            <p:cNvPicPr>
              <a:picLocks noChangeAspect="1"/>
            </p:cNvPicPr>
            <p:nvPr/>
          </p:nvPicPr>
          <p:blipFill>
            <a:blip r:embed="rId4" cstate="print"/>
            <a:stretch>
              <a:fillRect/>
            </a:stretch>
          </p:blipFill>
          <p:spPr>
            <a:xfrm>
              <a:off x="2760927" y="2320236"/>
              <a:ext cx="82882" cy="129296"/>
            </a:xfrm>
            <a:prstGeom prst="rect">
              <a:avLst/>
            </a:prstGeom>
          </p:spPr>
        </p:pic>
      </p:grpSp>
      <p:sp>
        <p:nvSpPr>
          <p:cNvPr id="8" name="Tekstvak 7"/>
          <p:cNvSpPr txBox="1"/>
          <p:nvPr/>
        </p:nvSpPr>
        <p:spPr>
          <a:xfrm>
            <a:off x="3275856" y="2060848"/>
            <a:ext cx="5472608" cy="3939540"/>
          </a:xfrm>
          <a:prstGeom prst="rect">
            <a:avLst/>
          </a:prstGeom>
          <a:noFill/>
        </p:spPr>
        <p:txBody>
          <a:bodyPr wrap="square" rtlCol="0">
            <a:spAutoFit/>
          </a:bodyPr>
          <a:lstStyle/>
          <a:p>
            <a:r>
              <a:rPr lang="nl-NL" sz="2500" b="1" dirty="0" smtClean="0">
                <a:solidFill>
                  <a:schemeClr val="tx1">
                    <a:lumMod val="50000"/>
                    <a:lumOff val="50000"/>
                  </a:schemeClr>
                </a:solidFill>
              </a:rPr>
              <a:t>Algemene voorwaarden op deze </a:t>
            </a:r>
            <a:r>
              <a:rPr lang="nl-NL" sz="2500" b="1" dirty="0" err="1" smtClean="0">
                <a:solidFill>
                  <a:schemeClr val="tx1">
                    <a:lumMod val="50000"/>
                    <a:lumOff val="50000"/>
                  </a:schemeClr>
                </a:solidFill>
              </a:rPr>
              <a:t>slides</a:t>
            </a:r>
            <a:r>
              <a:rPr lang="nl-NL" sz="2500" b="1" dirty="0" smtClean="0">
                <a:solidFill>
                  <a:schemeClr val="tx1">
                    <a:lumMod val="50000"/>
                    <a:lumOff val="50000"/>
                  </a:schemeClr>
                </a:solidFill>
              </a:rPr>
              <a:t> </a:t>
            </a:r>
          </a:p>
          <a:p>
            <a:pPr>
              <a:buFont typeface="Arial" pitchFamily="34" charset="0"/>
              <a:buChar char="•"/>
            </a:pPr>
            <a:r>
              <a:rPr lang="nl-NL" sz="2000" dirty="0" smtClean="0">
                <a:solidFill>
                  <a:schemeClr val="tx1">
                    <a:lumMod val="50000"/>
                    <a:lumOff val="50000"/>
                  </a:schemeClr>
                </a:solidFill>
              </a:rPr>
              <a:t> Betreft een inschatting</a:t>
            </a:r>
          </a:p>
          <a:p>
            <a:pPr>
              <a:buFont typeface="Arial" pitchFamily="34" charset="0"/>
              <a:buChar char="•"/>
            </a:pPr>
            <a:r>
              <a:rPr lang="nl-NL" sz="2000" dirty="0" smtClean="0">
                <a:solidFill>
                  <a:schemeClr val="tx1">
                    <a:lumMod val="50000"/>
                    <a:lumOff val="50000"/>
                  </a:schemeClr>
                </a:solidFill>
              </a:rPr>
              <a:t> Ruimte voor discussie</a:t>
            </a:r>
          </a:p>
          <a:p>
            <a:pPr>
              <a:buFont typeface="Arial" pitchFamily="34" charset="0"/>
              <a:buChar char="•"/>
            </a:pPr>
            <a:r>
              <a:rPr lang="nl-NL" sz="2000" dirty="0" smtClean="0">
                <a:solidFill>
                  <a:schemeClr val="tx1">
                    <a:lumMod val="50000"/>
                    <a:lumOff val="50000"/>
                  </a:schemeClr>
                </a:solidFill>
              </a:rPr>
              <a:t> Alle </a:t>
            </a:r>
            <a:r>
              <a:rPr lang="nl-NL" sz="2000" dirty="0" err="1" smtClean="0">
                <a:solidFill>
                  <a:schemeClr val="tx1">
                    <a:lumMod val="50000"/>
                    <a:lumOff val="50000"/>
                  </a:schemeClr>
                </a:solidFill>
              </a:rPr>
              <a:t>Kences</a:t>
            </a:r>
            <a:r>
              <a:rPr lang="nl-NL" sz="2000" dirty="0" smtClean="0">
                <a:solidFill>
                  <a:schemeClr val="tx1">
                    <a:lumMod val="50000"/>
                    <a:lumOff val="50000"/>
                  </a:schemeClr>
                </a:solidFill>
              </a:rPr>
              <a:t> partners op moment van overeenkomst.</a:t>
            </a:r>
          </a:p>
          <a:p>
            <a:pPr>
              <a:buFont typeface="Arial" pitchFamily="34" charset="0"/>
              <a:buChar char="•"/>
            </a:pPr>
            <a:r>
              <a:rPr lang="nl-NL" sz="2000" dirty="0" smtClean="0">
                <a:solidFill>
                  <a:schemeClr val="tx1">
                    <a:lumMod val="50000"/>
                    <a:lumOff val="50000"/>
                  </a:schemeClr>
                </a:solidFill>
              </a:rPr>
              <a:t> Best </a:t>
            </a:r>
            <a:r>
              <a:rPr lang="nl-NL" sz="2000" dirty="0" err="1" smtClean="0">
                <a:solidFill>
                  <a:schemeClr val="tx1">
                    <a:lumMod val="50000"/>
                    <a:lumOff val="50000"/>
                  </a:schemeClr>
                </a:solidFill>
              </a:rPr>
              <a:t>effort</a:t>
            </a:r>
            <a:r>
              <a:rPr lang="nl-NL" sz="2000" dirty="0" smtClean="0">
                <a:solidFill>
                  <a:schemeClr val="tx1">
                    <a:lumMod val="50000"/>
                    <a:lumOff val="50000"/>
                  </a:schemeClr>
                </a:solidFill>
              </a:rPr>
              <a:t> OHR</a:t>
            </a:r>
          </a:p>
          <a:p>
            <a:pPr>
              <a:buFont typeface="Arial" pitchFamily="34" charset="0"/>
              <a:buChar char="•"/>
            </a:pPr>
            <a:r>
              <a:rPr lang="nl-NL" sz="2000" dirty="0" smtClean="0">
                <a:solidFill>
                  <a:schemeClr val="tx1">
                    <a:lumMod val="50000"/>
                    <a:lumOff val="50000"/>
                  </a:schemeClr>
                </a:solidFill>
              </a:rPr>
              <a:t> Door ontwikkeling / internationaal toegankelijk / mobiel</a:t>
            </a:r>
          </a:p>
          <a:p>
            <a:pPr>
              <a:buFont typeface="Arial" pitchFamily="34" charset="0"/>
              <a:buChar char="•"/>
            </a:pPr>
            <a:r>
              <a:rPr lang="nl-NL" sz="2000" dirty="0" smtClean="0">
                <a:solidFill>
                  <a:schemeClr val="tx1">
                    <a:lumMod val="50000"/>
                    <a:lumOff val="50000"/>
                  </a:schemeClr>
                </a:solidFill>
              </a:rPr>
              <a:t> Rapportages</a:t>
            </a:r>
          </a:p>
          <a:p>
            <a:pPr lvl="1">
              <a:buFont typeface="Arial" pitchFamily="34" charset="0"/>
              <a:buChar char="•"/>
            </a:pPr>
            <a:endParaRPr lang="nl-NL" sz="2000" dirty="0" smtClean="0">
              <a:solidFill>
                <a:schemeClr val="tx1">
                  <a:lumMod val="50000"/>
                  <a:lumOff val="50000"/>
                </a:schemeClr>
              </a:solidFill>
            </a:endParaRPr>
          </a:p>
          <a:p>
            <a:endParaRPr lang="nl-NL" sz="2000" dirty="0" smtClean="0">
              <a:solidFill>
                <a:schemeClr val="tx1">
                  <a:lumMod val="50000"/>
                  <a:lumOff val="50000"/>
                </a:schemeClr>
              </a:solidFill>
            </a:endParaRPr>
          </a:p>
          <a:p>
            <a:endParaRPr lang="nl-NL" sz="2500" dirty="0" smtClean="0">
              <a:solidFill>
                <a:schemeClr val="tx1">
                  <a:lumMod val="50000"/>
                  <a:lumOff val="50000"/>
                </a:schemeClr>
              </a:solidFill>
            </a:endParaRPr>
          </a:p>
        </p:txBody>
      </p:sp>
      <p:sp>
        <p:nvSpPr>
          <p:cNvPr id="12" name="Rechthoek 11"/>
          <p:cNvSpPr/>
          <p:nvPr/>
        </p:nvSpPr>
        <p:spPr>
          <a:xfrm>
            <a:off x="8604448" y="6309320"/>
            <a:ext cx="144016" cy="144016"/>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Tekstvak 16"/>
          <p:cNvSpPr txBox="1"/>
          <p:nvPr/>
        </p:nvSpPr>
        <p:spPr>
          <a:xfrm>
            <a:off x="351692" y="2096269"/>
            <a:ext cx="2420108" cy="1292662"/>
          </a:xfrm>
          <a:prstGeom prst="rect">
            <a:avLst/>
          </a:prstGeom>
          <a:noFill/>
        </p:spPr>
        <p:txBody>
          <a:bodyPr wrap="square" rtlCol="0">
            <a:spAutoFit/>
          </a:bodyPr>
          <a:lstStyle/>
          <a:p>
            <a:pPr>
              <a:lnSpc>
                <a:spcPct val="200000"/>
              </a:lnSpc>
            </a:pPr>
            <a:r>
              <a:rPr lang="nl-NL" sz="1300" b="1" dirty="0" smtClean="0"/>
              <a:t>Update</a:t>
            </a:r>
          </a:p>
          <a:p>
            <a:pPr>
              <a:lnSpc>
                <a:spcPct val="200000"/>
              </a:lnSpc>
            </a:pPr>
            <a:r>
              <a:rPr lang="nl-NL" sz="1300" b="1" dirty="0" smtClean="0"/>
              <a:t>Uitdagingen</a:t>
            </a:r>
          </a:p>
          <a:p>
            <a:pPr>
              <a:lnSpc>
                <a:spcPct val="200000"/>
              </a:lnSpc>
            </a:pPr>
            <a:r>
              <a:rPr lang="nl-NL" sz="1300" b="1" dirty="0" smtClean="0">
                <a:solidFill>
                  <a:schemeClr val="bg1"/>
                </a:solidFill>
              </a:rPr>
              <a:t>Samenwerking</a:t>
            </a:r>
          </a:p>
        </p:txBody>
      </p:sp>
      <p:sp>
        <p:nvSpPr>
          <p:cNvPr id="9" name="Rechthoek 8"/>
          <p:cNvSpPr/>
          <p:nvPr/>
        </p:nvSpPr>
        <p:spPr>
          <a:xfrm>
            <a:off x="8388424" y="6309320"/>
            <a:ext cx="144016" cy="144016"/>
          </a:xfrm>
          <a:prstGeom prst="rect">
            <a:avLst/>
          </a:prstGeom>
          <a:solidFill>
            <a:srgbClr val="9BC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p:cNvSpPr txBox="1"/>
          <p:nvPr/>
        </p:nvSpPr>
        <p:spPr>
          <a:xfrm>
            <a:off x="3491880" y="1052736"/>
            <a:ext cx="5256584" cy="553998"/>
          </a:xfrm>
          <a:prstGeom prst="rect">
            <a:avLst/>
          </a:prstGeom>
          <a:noFill/>
        </p:spPr>
        <p:txBody>
          <a:bodyPr wrap="square" rtlCol="0">
            <a:spAutoFit/>
          </a:bodyPr>
          <a:lstStyle/>
          <a:p>
            <a:r>
              <a:rPr lang="nl-NL" sz="3000" b="1" dirty="0" smtClean="0">
                <a:solidFill>
                  <a:schemeClr val="bg1"/>
                </a:solidFill>
              </a:rPr>
              <a:t>Voorwaarden</a:t>
            </a:r>
            <a:endParaRPr lang="nl-NL" sz="3000" b="1" dirty="0">
              <a:solidFill>
                <a:schemeClr val="bg1"/>
              </a:solidFill>
            </a:endParaRPr>
          </a:p>
        </p:txBody>
      </p:sp>
      <p:sp>
        <p:nvSpPr>
          <p:cNvPr id="10" name="Rechthoek 9"/>
          <p:cNvSpPr/>
          <p:nvPr/>
        </p:nvSpPr>
        <p:spPr>
          <a:xfrm>
            <a:off x="8172400" y="6309320"/>
            <a:ext cx="144016" cy="144016"/>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grpSp>
        <p:nvGrpSpPr>
          <p:cNvPr id="2" name="Groep 13"/>
          <p:cNvGrpSpPr/>
          <p:nvPr/>
        </p:nvGrpSpPr>
        <p:grpSpPr>
          <a:xfrm>
            <a:off x="323528" y="2996952"/>
            <a:ext cx="2664296" cy="360040"/>
            <a:chOff x="323528" y="2204864"/>
            <a:chExt cx="2664296" cy="360040"/>
          </a:xfrm>
        </p:grpSpPr>
        <p:sp>
          <p:nvSpPr>
            <p:cNvPr id="19" name="Rechthoek 18"/>
            <p:cNvSpPr/>
            <p:nvPr/>
          </p:nvSpPr>
          <p:spPr>
            <a:xfrm>
              <a:off x="323528" y="2204864"/>
              <a:ext cx="2664296" cy="360040"/>
            </a:xfrm>
            <a:prstGeom prst="rect">
              <a:avLst/>
            </a:prstGeom>
            <a:solidFill>
              <a:srgbClr val="109E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0" name="Afbeelding 19" descr="oh_2010_ppt_object_vrijstaand_wittearrow.png"/>
            <p:cNvPicPr>
              <a:picLocks noChangeAspect="1"/>
            </p:cNvPicPr>
            <p:nvPr/>
          </p:nvPicPr>
          <p:blipFill>
            <a:blip r:embed="rId4" cstate="print"/>
            <a:stretch>
              <a:fillRect/>
            </a:stretch>
          </p:blipFill>
          <p:spPr>
            <a:xfrm>
              <a:off x="2760927" y="2320236"/>
              <a:ext cx="82882" cy="129296"/>
            </a:xfrm>
            <a:prstGeom prst="rect">
              <a:avLst/>
            </a:prstGeom>
          </p:spPr>
        </p:pic>
      </p:grpSp>
      <p:sp>
        <p:nvSpPr>
          <p:cNvPr id="8" name="Tekstvak 7"/>
          <p:cNvSpPr txBox="1"/>
          <p:nvPr/>
        </p:nvSpPr>
        <p:spPr>
          <a:xfrm>
            <a:off x="3275856" y="2060848"/>
            <a:ext cx="5472608" cy="4478149"/>
          </a:xfrm>
          <a:prstGeom prst="rect">
            <a:avLst/>
          </a:prstGeom>
          <a:noFill/>
        </p:spPr>
        <p:txBody>
          <a:bodyPr wrap="square" rtlCol="0">
            <a:spAutoFit/>
          </a:bodyPr>
          <a:lstStyle/>
          <a:p>
            <a:r>
              <a:rPr lang="nl-NL" sz="2500" b="1" dirty="0" smtClean="0">
                <a:solidFill>
                  <a:schemeClr val="tx1">
                    <a:lumMod val="50000"/>
                    <a:lumOff val="50000"/>
                  </a:schemeClr>
                </a:solidFill>
              </a:rPr>
              <a:t>OnlineHuisrekening</a:t>
            </a:r>
          </a:p>
          <a:p>
            <a:pPr>
              <a:buFont typeface="Arial" pitchFamily="34" charset="0"/>
              <a:buChar char="•"/>
            </a:pPr>
            <a:r>
              <a:rPr lang="nl-NL" sz="2000" dirty="0" smtClean="0">
                <a:solidFill>
                  <a:schemeClr val="tx1">
                    <a:lumMod val="50000"/>
                    <a:lumOff val="50000"/>
                  </a:schemeClr>
                </a:solidFill>
              </a:rPr>
              <a:t> Mogelijkheid versturen van 40.000 mails</a:t>
            </a:r>
          </a:p>
          <a:p>
            <a:pPr>
              <a:buFont typeface="Arial" pitchFamily="34" charset="0"/>
              <a:buChar char="•"/>
            </a:pPr>
            <a:r>
              <a:rPr lang="nl-NL" sz="2000" b="1" dirty="0" smtClean="0">
                <a:solidFill>
                  <a:schemeClr val="tx1">
                    <a:lumMod val="50000"/>
                    <a:lumOff val="50000"/>
                  </a:schemeClr>
                </a:solidFill>
              </a:rPr>
              <a:t> </a:t>
            </a:r>
            <a:r>
              <a:rPr lang="nl-NL" sz="2000" dirty="0" smtClean="0">
                <a:solidFill>
                  <a:schemeClr val="tx1">
                    <a:lumMod val="50000"/>
                    <a:lumOff val="50000"/>
                  </a:schemeClr>
                </a:solidFill>
              </a:rPr>
              <a:t>Realiseren dat we service/dienst gaan aanbieden!</a:t>
            </a:r>
          </a:p>
          <a:p>
            <a:pPr>
              <a:buFont typeface="Arial" pitchFamily="34" charset="0"/>
              <a:buChar char="•"/>
            </a:pPr>
            <a:r>
              <a:rPr lang="nl-NL" sz="2000" dirty="0" smtClean="0">
                <a:solidFill>
                  <a:schemeClr val="tx1">
                    <a:lumMod val="50000"/>
                    <a:lumOff val="50000"/>
                  </a:schemeClr>
                </a:solidFill>
              </a:rPr>
              <a:t> Draaien van rapportages op </a:t>
            </a:r>
            <a:r>
              <a:rPr lang="nl-NL" sz="2000" dirty="0" err="1" smtClean="0">
                <a:solidFill>
                  <a:schemeClr val="tx1">
                    <a:lumMod val="50000"/>
                    <a:lumOff val="50000"/>
                  </a:schemeClr>
                </a:solidFill>
              </a:rPr>
              <a:t>ads</a:t>
            </a:r>
            <a:endParaRPr lang="nl-NL" sz="2500" dirty="0" smtClean="0">
              <a:solidFill>
                <a:schemeClr val="tx1">
                  <a:lumMod val="50000"/>
                  <a:lumOff val="50000"/>
                </a:schemeClr>
              </a:solidFill>
            </a:endParaRPr>
          </a:p>
          <a:p>
            <a:endParaRPr lang="nl-NL" sz="2500" b="1" dirty="0" smtClean="0">
              <a:solidFill>
                <a:schemeClr val="tx1">
                  <a:lumMod val="50000"/>
                  <a:lumOff val="50000"/>
                </a:schemeClr>
              </a:solidFill>
            </a:endParaRPr>
          </a:p>
          <a:p>
            <a:r>
              <a:rPr lang="nl-NL" sz="2500" b="1" dirty="0" err="1" smtClean="0">
                <a:solidFill>
                  <a:schemeClr val="tx1">
                    <a:lumMod val="50000"/>
                    <a:lumOff val="50000"/>
                  </a:schemeClr>
                </a:solidFill>
              </a:rPr>
              <a:t>KencesPartners</a:t>
            </a:r>
            <a:endParaRPr lang="nl-NL" sz="2500" b="1" dirty="0" smtClean="0">
              <a:solidFill>
                <a:schemeClr val="tx1">
                  <a:lumMod val="50000"/>
                  <a:lumOff val="50000"/>
                </a:schemeClr>
              </a:solidFill>
            </a:endParaRPr>
          </a:p>
          <a:p>
            <a:pPr>
              <a:buFont typeface="Arial" pitchFamily="34" charset="0"/>
              <a:buChar char="•"/>
            </a:pPr>
            <a:r>
              <a:rPr lang="nl-NL" sz="2000" dirty="0" smtClean="0">
                <a:solidFill>
                  <a:schemeClr val="tx1">
                    <a:lumMod val="50000"/>
                    <a:lumOff val="50000"/>
                  </a:schemeClr>
                </a:solidFill>
              </a:rPr>
              <a:t> Gegevens verstrekking van </a:t>
            </a:r>
            <a:r>
              <a:rPr lang="nl-NL" sz="2000" dirty="0" err="1" smtClean="0">
                <a:solidFill>
                  <a:schemeClr val="tx1">
                    <a:lumMod val="50000"/>
                    <a:lumOff val="50000"/>
                  </a:schemeClr>
                </a:solidFill>
              </a:rPr>
              <a:t>Kences</a:t>
            </a:r>
            <a:r>
              <a:rPr lang="nl-NL" sz="2000" dirty="0" smtClean="0">
                <a:solidFill>
                  <a:schemeClr val="tx1">
                    <a:lumMod val="50000"/>
                    <a:lumOff val="50000"/>
                  </a:schemeClr>
                </a:solidFill>
              </a:rPr>
              <a:t> aan OHR (wetmatig probleem voor aanmaken studenten op accounts op OHR)</a:t>
            </a:r>
          </a:p>
          <a:p>
            <a:pPr>
              <a:buFont typeface="Arial" pitchFamily="34" charset="0"/>
              <a:buChar char="•"/>
            </a:pPr>
            <a:r>
              <a:rPr lang="nl-NL" sz="2000" dirty="0" smtClean="0">
                <a:solidFill>
                  <a:schemeClr val="tx1">
                    <a:lumMod val="50000"/>
                    <a:lumOff val="50000"/>
                  </a:schemeClr>
                </a:solidFill>
              </a:rPr>
              <a:t> </a:t>
            </a:r>
            <a:br>
              <a:rPr lang="nl-NL" sz="2000" dirty="0" smtClean="0">
                <a:solidFill>
                  <a:schemeClr val="tx1">
                    <a:lumMod val="50000"/>
                    <a:lumOff val="50000"/>
                  </a:schemeClr>
                </a:solidFill>
              </a:rPr>
            </a:br>
            <a:endParaRPr lang="nl-NL" sz="2000" b="1" dirty="0" smtClean="0">
              <a:solidFill>
                <a:schemeClr val="tx1">
                  <a:lumMod val="50000"/>
                  <a:lumOff val="50000"/>
                </a:schemeClr>
              </a:solidFill>
            </a:endParaRPr>
          </a:p>
          <a:p>
            <a:endParaRPr lang="nl-NL" sz="2000" dirty="0" smtClean="0">
              <a:solidFill>
                <a:schemeClr val="tx1">
                  <a:lumMod val="50000"/>
                  <a:lumOff val="50000"/>
                </a:schemeClr>
              </a:solidFill>
            </a:endParaRPr>
          </a:p>
          <a:p>
            <a:endParaRPr lang="nl-NL" sz="2500" dirty="0" smtClean="0">
              <a:solidFill>
                <a:schemeClr val="tx1">
                  <a:lumMod val="50000"/>
                  <a:lumOff val="50000"/>
                </a:schemeClr>
              </a:solidFill>
            </a:endParaRPr>
          </a:p>
        </p:txBody>
      </p:sp>
      <p:sp>
        <p:nvSpPr>
          <p:cNvPr id="12" name="Rechthoek 11"/>
          <p:cNvSpPr/>
          <p:nvPr/>
        </p:nvSpPr>
        <p:spPr>
          <a:xfrm>
            <a:off x="8604448" y="6309320"/>
            <a:ext cx="144016" cy="144016"/>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Tekstvak 16"/>
          <p:cNvSpPr txBox="1"/>
          <p:nvPr/>
        </p:nvSpPr>
        <p:spPr>
          <a:xfrm>
            <a:off x="351692" y="2096269"/>
            <a:ext cx="2420108" cy="1292662"/>
          </a:xfrm>
          <a:prstGeom prst="rect">
            <a:avLst/>
          </a:prstGeom>
          <a:noFill/>
        </p:spPr>
        <p:txBody>
          <a:bodyPr wrap="square" rtlCol="0">
            <a:spAutoFit/>
          </a:bodyPr>
          <a:lstStyle/>
          <a:p>
            <a:pPr>
              <a:lnSpc>
                <a:spcPct val="200000"/>
              </a:lnSpc>
            </a:pPr>
            <a:r>
              <a:rPr lang="nl-NL" sz="1300" b="1" dirty="0" smtClean="0"/>
              <a:t>Update</a:t>
            </a:r>
          </a:p>
          <a:p>
            <a:pPr>
              <a:lnSpc>
                <a:spcPct val="200000"/>
              </a:lnSpc>
            </a:pPr>
            <a:r>
              <a:rPr lang="nl-NL" sz="1300" b="1" dirty="0" smtClean="0"/>
              <a:t>Uitdagingen</a:t>
            </a:r>
          </a:p>
          <a:p>
            <a:pPr>
              <a:lnSpc>
                <a:spcPct val="200000"/>
              </a:lnSpc>
            </a:pPr>
            <a:r>
              <a:rPr lang="nl-NL" sz="1300" b="1" dirty="0" smtClean="0">
                <a:solidFill>
                  <a:schemeClr val="bg1"/>
                </a:solidFill>
              </a:rPr>
              <a:t>Samenwerking</a:t>
            </a:r>
          </a:p>
        </p:txBody>
      </p:sp>
      <p:sp>
        <p:nvSpPr>
          <p:cNvPr id="9" name="Rechthoek 8"/>
          <p:cNvSpPr/>
          <p:nvPr/>
        </p:nvSpPr>
        <p:spPr>
          <a:xfrm>
            <a:off x="8388424" y="6309320"/>
            <a:ext cx="144016" cy="144016"/>
          </a:xfrm>
          <a:prstGeom prst="rect">
            <a:avLst/>
          </a:prstGeom>
          <a:solidFill>
            <a:srgbClr val="9BC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p:cNvSpPr txBox="1"/>
          <p:nvPr/>
        </p:nvSpPr>
        <p:spPr>
          <a:xfrm>
            <a:off x="3491880" y="1052736"/>
            <a:ext cx="5256584" cy="553998"/>
          </a:xfrm>
          <a:prstGeom prst="rect">
            <a:avLst/>
          </a:prstGeom>
          <a:noFill/>
        </p:spPr>
        <p:txBody>
          <a:bodyPr wrap="square" rtlCol="0">
            <a:spAutoFit/>
          </a:bodyPr>
          <a:lstStyle/>
          <a:p>
            <a:r>
              <a:rPr lang="nl-NL" sz="3000" b="1" dirty="0" smtClean="0">
                <a:solidFill>
                  <a:schemeClr val="bg1"/>
                </a:solidFill>
              </a:rPr>
              <a:t>Wat nog ter discussie staat?</a:t>
            </a:r>
            <a:endParaRPr lang="nl-NL" sz="3000" b="1" dirty="0">
              <a:solidFill>
                <a:schemeClr val="bg1"/>
              </a:solidFill>
            </a:endParaRPr>
          </a:p>
        </p:txBody>
      </p:sp>
      <p:sp>
        <p:nvSpPr>
          <p:cNvPr id="10" name="Rechthoek 9"/>
          <p:cNvSpPr/>
          <p:nvPr/>
        </p:nvSpPr>
        <p:spPr>
          <a:xfrm>
            <a:off x="8172400" y="6309320"/>
            <a:ext cx="144016" cy="144016"/>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hthoek 3"/>
          <p:cNvSpPr/>
          <p:nvPr/>
        </p:nvSpPr>
        <p:spPr>
          <a:xfrm>
            <a:off x="5508104" y="5085184"/>
            <a:ext cx="3240360"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Afbeelding 4" descr="oh_2010_ppt_object_groenearrow.png"/>
          <p:cNvPicPr>
            <a:picLocks noChangeAspect="1"/>
          </p:cNvPicPr>
          <p:nvPr/>
        </p:nvPicPr>
        <p:blipFill>
          <a:blip r:embed="rId3" cstate="print"/>
          <a:stretch>
            <a:fillRect/>
          </a:stretch>
        </p:blipFill>
        <p:spPr>
          <a:xfrm>
            <a:off x="8172400" y="5085184"/>
            <a:ext cx="573400" cy="573400"/>
          </a:xfrm>
          <a:prstGeom prst="rect">
            <a:avLst/>
          </a:prstGeom>
        </p:spPr>
      </p:pic>
      <p:sp>
        <p:nvSpPr>
          <p:cNvPr id="6" name="Tekstvak 5"/>
          <p:cNvSpPr txBox="1"/>
          <p:nvPr/>
        </p:nvSpPr>
        <p:spPr>
          <a:xfrm>
            <a:off x="5580112" y="5157192"/>
            <a:ext cx="2592288" cy="400110"/>
          </a:xfrm>
          <a:prstGeom prst="rect">
            <a:avLst/>
          </a:prstGeom>
          <a:noFill/>
        </p:spPr>
        <p:txBody>
          <a:bodyPr wrap="square" rtlCol="0">
            <a:spAutoFit/>
          </a:bodyPr>
          <a:lstStyle/>
          <a:p>
            <a:r>
              <a:rPr lang="nl-NL" sz="2000" b="1" dirty="0" smtClean="0"/>
              <a:t>Ja, ik wil meer weten!</a:t>
            </a:r>
            <a:endParaRPr lang="nl-NL" sz="20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Tekstvak 6"/>
          <p:cNvSpPr txBox="1"/>
          <p:nvPr/>
        </p:nvSpPr>
        <p:spPr>
          <a:xfrm>
            <a:off x="3275856" y="1052736"/>
            <a:ext cx="5472608" cy="553998"/>
          </a:xfrm>
          <a:prstGeom prst="rect">
            <a:avLst/>
          </a:prstGeom>
          <a:noFill/>
        </p:spPr>
        <p:txBody>
          <a:bodyPr wrap="square" rtlCol="0">
            <a:spAutoFit/>
          </a:bodyPr>
          <a:lstStyle/>
          <a:p>
            <a:r>
              <a:rPr lang="nl-NL" sz="3000" b="1" dirty="0" smtClean="0">
                <a:solidFill>
                  <a:prstClr val="white"/>
                </a:solidFill>
              </a:rPr>
              <a:t>OH – Introductie</a:t>
            </a:r>
            <a:endParaRPr lang="nl-NL" sz="3000" b="1" dirty="0">
              <a:solidFill>
                <a:prstClr val="white"/>
              </a:solidFill>
            </a:endParaRPr>
          </a:p>
        </p:txBody>
      </p:sp>
      <p:grpSp>
        <p:nvGrpSpPr>
          <p:cNvPr id="2" name="Groep 13"/>
          <p:cNvGrpSpPr/>
          <p:nvPr/>
        </p:nvGrpSpPr>
        <p:grpSpPr>
          <a:xfrm>
            <a:off x="323528" y="2204864"/>
            <a:ext cx="2664296" cy="360040"/>
            <a:chOff x="323528" y="2204864"/>
            <a:chExt cx="2664296" cy="360040"/>
          </a:xfrm>
        </p:grpSpPr>
        <p:sp>
          <p:nvSpPr>
            <p:cNvPr id="9" name="Rechthoek 8"/>
            <p:cNvSpPr/>
            <p:nvPr/>
          </p:nvSpPr>
          <p:spPr>
            <a:xfrm>
              <a:off x="323528" y="2204864"/>
              <a:ext cx="2664296" cy="360040"/>
            </a:xfrm>
            <a:prstGeom prst="rect">
              <a:avLst/>
            </a:prstGeom>
            <a:solidFill>
              <a:srgbClr val="109E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pic>
          <p:nvPicPr>
            <p:cNvPr id="10" name="Afbeelding 9" descr="oh_2010_ppt_object_vrijstaand_wittearrow.png"/>
            <p:cNvPicPr>
              <a:picLocks noChangeAspect="1"/>
            </p:cNvPicPr>
            <p:nvPr/>
          </p:nvPicPr>
          <p:blipFill>
            <a:blip r:embed="rId4" cstate="print"/>
            <a:stretch>
              <a:fillRect/>
            </a:stretch>
          </p:blipFill>
          <p:spPr>
            <a:xfrm>
              <a:off x="2760927" y="2320236"/>
              <a:ext cx="82882" cy="129296"/>
            </a:xfrm>
            <a:prstGeom prst="rect">
              <a:avLst/>
            </a:prstGeom>
          </p:spPr>
        </p:pic>
      </p:grpSp>
      <p:sp>
        <p:nvSpPr>
          <p:cNvPr id="11" name="Tekstvak 10"/>
          <p:cNvSpPr txBox="1"/>
          <p:nvPr/>
        </p:nvSpPr>
        <p:spPr>
          <a:xfrm>
            <a:off x="351692" y="2096269"/>
            <a:ext cx="2420108" cy="1292662"/>
          </a:xfrm>
          <a:prstGeom prst="rect">
            <a:avLst/>
          </a:prstGeom>
          <a:noFill/>
        </p:spPr>
        <p:txBody>
          <a:bodyPr wrap="square" rtlCol="0">
            <a:spAutoFit/>
          </a:bodyPr>
          <a:lstStyle/>
          <a:p>
            <a:pPr>
              <a:lnSpc>
                <a:spcPct val="200000"/>
              </a:lnSpc>
            </a:pPr>
            <a:r>
              <a:rPr lang="nl-NL" sz="1300" b="1" dirty="0" smtClean="0">
                <a:solidFill>
                  <a:prstClr val="white"/>
                </a:solidFill>
              </a:rPr>
              <a:t>OH – Introductie</a:t>
            </a:r>
          </a:p>
          <a:p>
            <a:pPr>
              <a:lnSpc>
                <a:spcPct val="200000"/>
              </a:lnSpc>
            </a:pPr>
            <a:r>
              <a:rPr lang="nl-NL" sz="1300" b="1" dirty="0" smtClean="0">
                <a:solidFill>
                  <a:prstClr val="black"/>
                </a:solidFill>
              </a:rPr>
              <a:t>Uitdagingen</a:t>
            </a:r>
          </a:p>
          <a:p>
            <a:pPr>
              <a:lnSpc>
                <a:spcPct val="200000"/>
              </a:lnSpc>
            </a:pPr>
            <a:r>
              <a:rPr lang="nl-NL" sz="1300" b="1" dirty="0" smtClean="0">
                <a:solidFill>
                  <a:prstClr val="black"/>
                </a:solidFill>
              </a:rPr>
              <a:t>Samenwerking</a:t>
            </a:r>
          </a:p>
        </p:txBody>
      </p:sp>
      <p:sp>
        <p:nvSpPr>
          <p:cNvPr id="13" name="Tekstvak 12"/>
          <p:cNvSpPr txBox="1"/>
          <p:nvPr/>
        </p:nvSpPr>
        <p:spPr>
          <a:xfrm>
            <a:off x="3275856" y="2132856"/>
            <a:ext cx="5544616" cy="5170646"/>
          </a:xfrm>
          <a:prstGeom prst="rect">
            <a:avLst/>
          </a:prstGeom>
          <a:noFill/>
        </p:spPr>
        <p:txBody>
          <a:bodyPr wrap="square" rtlCol="0">
            <a:spAutoFit/>
          </a:bodyPr>
          <a:lstStyle/>
          <a:p>
            <a:r>
              <a:rPr lang="nl-NL" sz="2000" b="1" dirty="0" err="1" smtClean="0">
                <a:solidFill>
                  <a:prstClr val="black">
                    <a:lumMod val="50000"/>
                    <a:lumOff val="50000"/>
                  </a:prstClr>
                </a:solidFill>
              </a:rPr>
              <a:t>OnlineHuisrekening.nl</a:t>
            </a:r>
            <a:r>
              <a:rPr lang="nl-NL" sz="2000" b="1" dirty="0" smtClean="0">
                <a:solidFill>
                  <a:prstClr val="black">
                    <a:lumMod val="50000"/>
                    <a:lumOff val="50000"/>
                  </a:prstClr>
                </a:solidFill>
              </a:rPr>
              <a:t> anno 2012</a:t>
            </a:r>
            <a:r>
              <a:rPr lang="nl-NL" sz="2000" b="1" dirty="0" smtClean="0">
                <a:solidFill>
                  <a:prstClr val="black">
                    <a:lumMod val="50000"/>
                    <a:lumOff val="50000"/>
                  </a:prstClr>
                </a:solidFill>
              </a:rPr>
              <a:t/>
            </a:r>
            <a:br>
              <a:rPr lang="nl-NL" sz="2000" b="1" dirty="0" smtClean="0">
                <a:solidFill>
                  <a:prstClr val="black">
                    <a:lumMod val="50000"/>
                    <a:lumOff val="50000"/>
                  </a:prstClr>
                </a:solidFill>
              </a:rPr>
            </a:br>
            <a:endParaRPr lang="nl-NL" sz="2000" b="1" dirty="0" smtClean="0">
              <a:solidFill>
                <a:prstClr val="black">
                  <a:lumMod val="50000"/>
                  <a:lumOff val="50000"/>
                </a:prstClr>
              </a:solidFill>
            </a:endParaRPr>
          </a:p>
          <a:p>
            <a:r>
              <a:rPr lang="nl-NL" sz="2000" b="1" dirty="0" err="1" smtClean="0">
                <a:solidFill>
                  <a:prstClr val="black">
                    <a:lumMod val="50000"/>
                    <a:lumOff val="50000"/>
                  </a:prstClr>
                </a:solidFill>
              </a:rPr>
              <a:t>Feb</a:t>
            </a:r>
            <a:r>
              <a:rPr lang="nl-NL" sz="2000" b="1" dirty="0" smtClean="0">
                <a:solidFill>
                  <a:prstClr val="black">
                    <a:lumMod val="50000"/>
                    <a:lumOff val="50000"/>
                  </a:prstClr>
                </a:solidFill>
              </a:rPr>
              <a:t> 2010: </a:t>
            </a:r>
            <a:r>
              <a:rPr lang="nl-NL" sz="2000" dirty="0" smtClean="0">
                <a:solidFill>
                  <a:prstClr val="black">
                    <a:lumMod val="50000"/>
                    <a:lumOff val="50000"/>
                  </a:prstClr>
                </a:solidFill>
              </a:rPr>
              <a:t>Lancering (focus op financiële taken)</a:t>
            </a:r>
          </a:p>
          <a:p>
            <a:r>
              <a:rPr lang="nl-NL" sz="2000" b="1" dirty="0" err="1" smtClean="0">
                <a:solidFill>
                  <a:prstClr val="black">
                    <a:lumMod val="50000"/>
                    <a:lumOff val="50000"/>
                  </a:prstClr>
                </a:solidFill>
              </a:rPr>
              <a:t>Dec</a:t>
            </a:r>
            <a:r>
              <a:rPr lang="nl-NL" sz="2000" b="1" dirty="0" smtClean="0">
                <a:solidFill>
                  <a:prstClr val="black">
                    <a:lumMod val="50000"/>
                    <a:lumOff val="50000"/>
                  </a:prstClr>
                </a:solidFill>
              </a:rPr>
              <a:t> 2010: </a:t>
            </a:r>
            <a:r>
              <a:rPr lang="nl-NL" sz="2000" dirty="0" smtClean="0">
                <a:solidFill>
                  <a:prstClr val="black">
                    <a:lumMod val="50000"/>
                    <a:lumOff val="50000"/>
                  </a:prstClr>
                </a:solidFill>
              </a:rPr>
              <a:t>Toevoeging sociale functionaliteiten</a:t>
            </a:r>
          </a:p>
          <a:p>
            <a:r>
              <a:rPr lang="nl-NL" sz="2000" b="1" dirty="0" err="1" smtClean="0">
                <a:solidFill>
                  <a:prstClr val="black">
                    <a:lumMod val="50000"/>
                    <a:lumOff val="50000"/>
                  </a:prstClr>
                </a:solidFill>
              </a:rPr>
              <a:t>Aug</a:t>
            </a:r>
            <a:r>
              <a:rPr lang="nl-NL" sz="2000" b="1" dirty="0" smtClean="0">
                <a:solidFill>
                  <a:prstClr val="black">
                    <a:lumMod val="50000"/>
                    <a:lumOff val="50000"/>
                  </a:prstClr>
                </a:solidFill>
              </a:rPr>
              <a:t> 2011: </a:t>
            </a:r>
            <a:r>
              <a:rPr lang="nl-NL" sz="2000" dirty="0" smtClean="0">
                <a:solidFill>
                  <a:prstClr val="black">
                    <a:lumMod val="50000"/>
                    <a:lumOff val="50000"/>
                  </a:prstClr>
                </a:solidFill>
              </a:rPr>
              <a:t>Nieuwe versie + nieuwe functionaliteiten</a:t>
            </a:r>
          </a:p>
          <a:p>
            <a:r>
              <a:rPr lang="nl-NL" sz="2000" b="1" dirty="0" err="1" smtClean="0">
                <a:solidFill>
                  <a:srgbClr val="259BAB"/>
                </a:solidFill>
              </a:rPr>
              <a:t>Dec</a:t>
            </a:r>
            <a:r>
              <a:rPr lang="nl-NL" sz="2000" b="1" dirty="0" smtClean="0">
                <a:solidFill>
                  <a:srgbClr val="259BAB"/>
                </a:solidFill>
              </a:rPr>
              <a:t> 2011</a:t>
            </a:r>
            <a:r>
              <a:rPr lang="nl-NL" sz="2000" b="1" dirty="0" smtClean="0">
                <a:solidFill>
                  <a:prstClr val="black">
                    <a:lumMod val="50000"/>
                    <a:lumOff val="50000"/>
                  </a:prstClr>
                </a:solidFill>
              </a:rPr>
              <a:t>: </a:t>
            </a:r>
            <a:r>
              <a:rPr lang="nl-NL" sz="2000" b="1" dirty="0" smtClean="0">
                <a:solidFill>
                  <a:prstClr val="black">
                    <a:lumMod val="50000"/>
                    <a:lumOff val="50000"/>
                  </a:prstClr>
                </a:solidFill>
              </a:rPr>
              <a:t>Internationalisering OH (</a:t>
            </a:r>
            <a:r>
              <a:rPr lang="nl-NL" sz="2000" b="1" dirty="0" smtClean="0">
                <a:solidFill>
                  <a:prstClr val="black">
                    <a:lumMod val="50000"/>
                    <a:lumOff val="50000"/>
                  </a:prstClr>
                </a:solidFill>
              </a:rPr>
              <a:t>Engelse versie)</a:t>
            </a:r>
            <a:endParaRPr lang="nl-NL" sz="2000" b="1" dirty="0" smtClean="0">
              <a:solidFill>
                <a:prstClr val="black">
                  <a:lumMod val="50000"/>
                  <a:lumOff val="50000"/>
                </a:prstClr>
              </a:solidFill>
            </a:endParaRPr>
          </a:p>
          <a:p>
            <a:r>
              <a:rPr lang="nl-NL" sz="2000" b="1" dirty="0" smtClean="0">
                <a:solidFill>
                  <a:prstClr val="black">
                    <a:lumMod val="50000"/>
                    <a:lumOff val="50000"/>
                  </a:prstClr>
                </a:solidFill>
              </a:rPr>
              <a:t>2012</a:t>
            </a:r>
            <a:r>
              <a:rPr lang="nl-NL" sz="2000" b="1" dirty="0" smtClean="0">
                <a:solidFill>
                  <a:prstClr val="black">
                    <a:lumMod val="50000"/>
                    <a:lumOff val="50000"/>
                  </a:prstClr>
                </a:solidFill>
              </a:rPr>
              <a:t>: </a:t>
            </a:r>
            <a:r>
              <a:rPr lang="nl-NL" sz="2000" b="1" dirty="0" smtClean="0">
                <a:solidFill>
                  <a:prstClr val="black">
                    <a:lumMod val="50000"/>
                    <a:lumOff val="50000"/>
                  </a:prstClr>
                </a:solidFill>
              </a:rPr>
              <a:t>Overige talen (ES</a:t>
            </a:r>
            <a:r>
              <a:rPr lang="nl-NL" sz="2000" b="1" dirty="0" smtClean="0">
                <a:solidFill>
                  <a:prstClr val="black">
                    <a:lumMod val="50000"/>
                    <a:lumOff val="50000"/>
                  </a:prstClr>
                </a:solidFill>
              </a:rPr>
              <a:t>, FR, DU, IT) </a:t>
            </a:r>
            <a:endParaRPr lang="nl-NL" sz="2000" b="1" dirty="0" smtClean="0">
              <a:solidFill>
                <a:prstClr val="black">
                  <a:lumMod val="50000"/>
                  <a:lumOff val="50000"/>
                </a:prstClr>
              </a:solidFill>
            </a:endParaRPr>
          </a:p>
          <a:p>
            <a:r>
              <a:rPr lang="nl-NL" sz="2000" b="1" dirty="0" smtClean="0">
                <a:solidFill>
                  <a:prstClr val="black">
                    <a:lumMod val="50000"/>
                    <a:lumOff val="50000"/>
                  </a:prstClr>
                </a:solidFill>
              </a:rPr>
              <a:t>2012: Mobiele versie</a:t>
            </a:r>
            <a:endParaRPr lang="nl-NL" sz="2000" b="1" dirty="0" smtClean="0">
              <a:solidFill>
                <a:prstClr val="black">
                  <a:lumMod val="50000"/>
                  <a:lumOff val="50000"/>
                </a:prstClr>
              </a:solidFill>
            </a:endParaRPr>
          </a:p>
          <a:p>
            <a:endParaRPr lang="nl-NL" sz="2000" b="1" dirty="0" smtClean="0">
              <a:solidFill>
                <a:prstClr val="black">
                  <a:lumMod val="50000"/>
                  <a:lumOff val="50000"/>
                </a:prstClr>
              </a:solidFill>
            </a:endParaRPr>
          </a:p>
          <a:p>
            <a:r>
              <a:rPr lang="nl-NL" sz="2000" b="1" dirty="0" smtClean="0">
                <a:solidFill>
                  <a:prstClr val="black">
                    <a:lumMod val="50000"/>
                    <a:lumOff val="50000"/>
                  </a:prstClr>
                </a:solidFill>
              </a:rPr>
              <a:t>Cijfers:</a:t>
            </a:r>
          </a:p>
          <a:p>
            <a:pPr lvl="1">
              <a:buFont typeface="Arial" pitchFamily="34" charset="0"/>
              <a:buChar char="•"/>
            </a:pPr>
            <a:r>
              <a:rPr lang="nl-NL" dirty="0" smtClean="0">
                <a:solidFill>
                  <a:prstClr val="black">
                    <a:lumMod val="50000"/>
                    <a:lumOff val="50000"/>
                  </a:prstClr>
                </a:solidFill>
              </a:rPr>
              <a:t> 6.000+ gebruikers</a:t>
            </a:r>
          </a:p>
          <a:p>
            <a:pPr lvl="1">
              <a:buFont typeface="Arial" pitchFamily="34" charset="0"/>
              <a:buChar char="•"/>
            </a:pPr>
            <a:r>
              <a:rPr lang="nl-NL" dirty="0" smtClean="0">
                <a:solidFill>
                  <a:prstClr val="black">
                    <a:lumMod val="50000"/>
                    <a:lumOff val="50000"/>
                  </a:prstClr>
                </a:solidFill>
              </a:rPr>
              <a:t> 1.400+ groepen</a:t>
            </a:r>
          </a:p>
          <a:p>
            <a:pPr lvl="1">
              <a:buFont typeface="Arial" pitchFamily="34" charset="0"/>
              <a:buChar char="•"/>
            </a:pPr>
            <a:r>
              <a:rPr lang="nl-NL" dirty="0" smtClean="0">
                <a:solidFill>
                  <a:prstClr val="black">
                    <a:lumMod val="50000"/>
                    <a:lumOff val="50000"/>
                  </a:prstClr>
                </a:solidFill>
              </a:rPr>
              <a:t> 4.600+ kosten per maand ingevoerd</a:t>
            </a:r>
          </a:p>
          <a:p>
            <a:pPr lvl="1">
              <a:buFont typeface="Arial" pitchFamily="34" charset="0"/>
              <a:buChar char="•"/>
            </a:pPr>
            <a:r>
              <a:rPr lang="nl-NL" dirty="0" smtClean="0">
                <a:solidFill>
                  <a:prstClr val="black">
                    <a:lumMod val="50000"/>
                    <a:lumOff val="50000"/>
                  </a:prstClr>
                </a:solidFill>
              </a:rPr>
              <a:t> 18.000+ mailtjes per maand verstuurd</a:t>
            </a:r>
          </a:p>
          <a:p>
            <a:pPr lvl="1">
              <a:buFont typeface="Arial" pitchFamily="34" charset="0"/>
              <a:buChar char="•"/>
            </a:pPr>
            <a:r>
              <a:rPr lang="nl-NL" dirty="0" smtClean="0">
                <a:solidFill>
                  <a:prstClr val="black">
                    <a:lumMod val="50000"/>
                    <a:lumOff val="50000"/>
                  </a:prstClr>
                </a:solidFill>
              </a:rPr>
              <a:t> 1.200.000+ euro aan kosten verrekend</a:t>
            </a:r>
            <a:endParaRPr lang="nl-NL" sz="2000" b="1" dirty="0" smtClean="0">
              <a:solidFill>
                <a:prstClr val="black">
                  <a:lumMod val="50000"/>
                  <a:lumOff val="50000"/>
                </a:prstClr>
              </a:solidFill>
            </a:endParaRPr>
          </a:p>
          <a:p>
            <a:endParaRPr lang="nl-NL" sz="2000" dirty="0" smtClean="0">
              <a:solidFill>
                <a:prstClr val="black">
                  <a:lumMod val="50000"/>
                  <a:lumOff val="50000"/>
                </a:prstClr>
              </a:solidFill>
            </a:endParaRPr>
          </a:p>
          <a:p>
            <a:endParaRPr lang="nl-NL" sz="2000" dirty="0" smtClean="0">
              <a:solidFill>
                <a:prstClr val="black">
                  <a:lumMod val="50000"/>
                  <a:lumOff val="50000"/>
                </a:prstClr>
              </a:solidFill>
            </a:endParaRPr>
          </a:p>
        </p:txBody>
      </p:sp>
      <p:sp>
        <p:nvSpPr>
          <p:cNvPr id="14" name="Rechthoek 13"/>
          <p:cNvSpPr/>
          <p:nvPr/>
        </p:nvSpPr>
        <p:spPr>
          <a:xfrm>
            <a:off x="7812360" y="6309320"/>
            <a:ext cx="144016" cy="144016"/>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19" name="Rechthoek 18"/>
          <p:cNvSpPr/>
          <p:nvPr/>
        </p:nvSpPr>
        <p:spPr>
          <a:xfrm>
            <a:off x="8028384" y="6309320"/>
            <a:ext cx="144016" cy="144016"/>
          </a:xfrm>
          <a:prstGeom prst="rect">
            <a:avLst/>
          </a:prstGeom>
          <a:solidFill>
            <a:srgbClr val="9BC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20" name="Rechthoek 19"/>
          <p:cNvSpPr/>
          <p:nvPr/>
        </p:nvSpPr>
        <p:spPr>
          <a:xfrm>
            <a:off x="8244408" y="6309320"/>
            <a:ext cx="144016" cy="144016"/>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21" name="Rechthoek 20"/>
          <p:cNvSpPr/>
          <p:nvPr/>
        </p:nvSpPr>
        <p:spPr>
          <a:xfrm>
            <a:off x="8460432" y="6309320"/>
            <a:ext cx="144016" cy="144016"/>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22" name="Rechthoek 21"/>
          <p:cNvSpPr/>
          <p:nvPr/>
        </p:nvSpPr>
        <p:spPr>
          <a:xfrm>
            <a:off x="8676456" y="6309320"/>
            <a:ext cx="144016" cy="144016"/>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ekstvak 6"/>
          <p:cNvSpPr txBox="1"/>
          <p:nvPr/>
        </p:nvSpPr>
        <p:spPr>
          <a:xfrm>
            <a:off x="3275856" y="1052736"/>
            <a:ext cx="5472608" cy="553998"/>
          </a:xfrm>
          <a:prstGeom prst="rect">
            <a:avLst/>
          </a:prstGeom>
          <a:noFill/>
        </p:spPr>
        <p:txBody>
          <a:bodyPr wrap="square" rtlCol="0">
            <a:spAutoFit/>
          </a:bodyPr>
          <a:lstStyle/>
          <a:p>
            <a:r>
              <a:rPr lang="nl-NL" sz="3000" b="1" dirty="0" smtClean="0">
                <a:solidFill>
                  <a:prstClr val="white"/>
                </a:solidFill>
              </a:rPr>
              <a:t>OH – Introductie</a:t>
            </a:r>
            <a:endParaRPr lang="nl-NL" sz="3000" b="1" dirty="0">
              <a:solidFill>
                <a:prstClr val="white"/>
              </a:solidFill>
            </a:endParaRPr>
          </a:p>
        </p:txBody>
      </p:sp>
      <p:grpSp>
        <p:nvGrpSpPr>
          <p:cNvPr id="2" name="Groep 13"/>
          <p:cNvGrpSpPr/>
          <p:nvPr/>
        </p:nvGrpSpPr>
        <p:grpSpPr>
          <a:xfrm>
            <a:off x="323528" y="2204864"/>
            <a:ext cx="2664296" cy="360040"/>
            <a:chOff x="323528" y="2204864"/>
            <a:chExt cx="2664296" cy="360040"/>
          </a:xfrm>
        </p:grpSpPr>
        <p:sp>
          <p:nvSpPr>
            <p:cNvPr id="9" name="Rechthoek 8"/>
            <p:cNvSpPr/>
            <p:nvPr/>
          </p:nvSpPr>
          <p:spPr>
            <a:xfrm>
              <a:off x="323528" y="2204864"/>
              <a:ext cx="2664296" cy="360040"/>
            </a:xfrm>
            <a:prstGeom prst="rect">
              <a:avLst/>
            </a:prstGeom>
            <a:solidFill>
              <a:srgbClr val="109E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pic>
          <p:nvPicPr>
            <p:cNvPr id="10" name="Afbeelding 9" descr="oh_2010_ppt_object_vrijstaand_wittearrow.png"/>
            <p:cNvPicPr>
              <a:picLocks noChangeAspect="1"/>
            </p:cNvPicPr>
            <p:nvPr/>
          </p:nvPicPr>
          <p:blipFill>
            <a:blip r:embed="rId3" cstate="print"/>
            <a:stretch>
              <a:fillRect/>
            </a:stretch>
          </p:blipFill>
          <p:spPr>
            <a:xfrm>
              <a:off x="2760927" y="2320236"/>
              <a:ext cx="82882" cy="129296"/>
            </a:xfrm>
            <a:prstGeom prst="rect">
              <a:avLst/>
            </a:prstGeom>
          </p:spPr>
        </p:pic>
      </p:grpSp>
      <p:sp>
        <p:nvSpPr>
          <p:cNvPr id="11" name="Tekstvak 10"/>
          <p:cNvSpPr txBox="1"/>
          <p:nvPr/>
        </p:nvSpPr>
        <p:spPr>
          <a:xfrm>
            <a:off x="351692" y="2096269"/>
            <a:ext cx="2420108" cy="1292662"/>
          </a:xfrm>
          <a:prstGeom prst="rect">
            <a:avLst/>
          </a:prstGeom>
          <a:noFill/>
        </p:spPr>
        <p:txBody>
          <a:bodyPr wrap="square" rtlCol="0">
            <a:spAutoFit/>
          </a:bodyPr>
          <a:lstStyle/>
          <a:p>
            <a:pPr>
              <a:lnSpc>
                <a:spcPct val="200000"/>
              </a:lnSpc>
            </a:pPr>
            <a:r>
              <a:rPr lang="nl-NL" sz="1300" b="1" dirty="0" smtClean="0">
                <a:solidFill>
                  <a:prstClr val="white"/>
                </a:solidFill>
              </a:rPr>
              <a:t>OH – Introductie</a:t>
            </a:r>
          </a:p>
          <a:p>
            <a:pPr>
              <a:lnSpc>
                <a:spcPct val="200000"/>
              </a:lnSpc>
            </a:pPr>
            <a:r>
              <a:rPr lang="nl-NL" sz="1300" b="1" dirty="0" smtClean="0">
                <a:solidFill>
                  <a:prstClr val="black"/>
                </a:solidFill>
              </a:rPr>
              <a:t>Uitdagingen</a:t>
            </a:r>
          </a:p>
          <a:p>
            <a:pPr>
              <a:lnSpc>
                <a:spcPct val="200000"/>
              </a:lnSpc>
            </a:pPr>
            <a:r>
              <a:rPr lang="nl-NL" sz="1300" b="1" dirty="0" smtClean="0">
                <a:solidFill>
                  <a:prstClr val="black"/>
                </a:solidFill>
              </a:rPr>
              <a:t>Samenwerking</a:t>
            </a:r>
          </a:p>
        </p:txBody>
      </p:sp>
      <p:pic>
        <p:nvPicPr>
          <p:cNvPr id="3" name="Picture 2">
            <a:hlinkClick r:id="rId4"/>
          </p:cNvPr>
          <p:cNvPicPr>
            <a:picLocks noChangeAspect="1" noChangeArrowheads="1"/>
          </p:cNvPicPr>
          <p:nvPr/>
        </p:nvPicPr>
        <p:blipFill>
          <a:blip r:embed="rId5" cstate="print"/>
          <a:srcRect/>
          <a:stretch>
            <a:fillRect/>
          </a:stretch>
        </p:blipFill>
        <p:spPr bwMode="auto">
          <a:xfrm>
            <a:off x="3635896" y="2204864"/>
            <a:ext cx="4536504" cy="3822227"/>
          </a:xfrm>
          <a:prstGeom prst="rect">
            <a:avLst/>
          </a:prstGeom>
          <a:noFill/>
          <a:ln w="3175">
            <a:solidFill>
              <a:schemeClr val="bg1">
                <a:lumMod val="50000"/>
              </a:schemeClr>
            </a:solidFill>
            <a:miter lim="800000"/>
            <a:headEnd/>
            <a:tailEnd/>
          </a:ln>
          <a:effectLst>
            <a:outerShdw blurRad="50800" dist="38100" dir="2700000" algn="tl" rotWithShape="0">
              <a:prstClr val="black">
                <a:alpha val="40000"/>
              </a:prstClr>
            </a:outerShdw>
          </a:effectLst>
        </p:spPr>
      </p:pic>
      <p:sp>
        <p:nvSpPr>
          <p:cNvPr id="15" name="Rechthoek 14"/>
          <p:cNvSpPr/>
          <p:nvPr/>
        </p:nvSpPr>
        <p:spPr>
          <a:xfrm>
            <a:off x="7812360" y="6309320"/>
            <a:ext cx="144016" cy="144016"/>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19" name="Rechthoek 18"/>
          <p:cNvSpPr/>
          <p:nvPr/>
        </p:nvSpPr>
        <p:spPr>
          <a:xfrm>
            <a:off x="8244408" y="6309320"/>
            <a:ext cx="144016" cy="144016"/>
          </a:xfrm>
          <a:prstGeom prst="rect">
            <a:avLst/>
          </a:prstGeom>
          <a:solidFill>
            <a:srgbClr val="9BC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20" name="Rechthoek 19"/>
          <p:cNvSpPr/>
          <p:nvPr/>
        </p:nvSpPr>
        <p:spPr>
          <a:xfrm>
            <a:off x="8028384" y="6309320"/>
            <a:ext cx="144016" cy="144016"/>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21" name="Rechthoek 20"/>
          <p:cNvSpPr/>
          <p:nvPr/>
        </p:nvSpPr>
        <p:spPr>
          <a:xfrm>
            <a:off x="8460432" y="6309320"/>
            <a:ext cx="144016" cy="144016"/>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22" name="Rechthoek 21"/>
          <p:cNvSpPr/>
          <p:nvPr/>
        </p:nvSpPr>
        <p:spPr>
          <a:xfrm>
            <a:off x="8676456" y="6309320"/>
            <a:ext cx="144016" cy="144016"/>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ekstvak 6"/>
          <p:cNvSpPr txBox="1"/>
          <p:nvPr/>
        </p:nvSpPr>
        <p:spPr>
          <a:xfrm>
            <a:off x="3275856" y="1052736"/>
            <a:ext cx="5472608" cy="553998"/>
          </a:xfrm>
          <a:prstGeom prst="rect">
            <a:avLst/>
          </a:prstGeom>
          <a:noFill/>
        </p:spPr>
        <p:txBody>
          <a:bodyPr wrap="square" rtlCol="0">
            <a:spAutoFit/>
          </a:bodyPr>
          <a:lstStyle/>
          <a:p>
            <a:r>
              <a:rPr lang="nl-NL" sz="3000" b="1" dirty="0" smtClean="0">
                <a:solidFill>
                  <a:prstClr val="white"/>
                </a:solidFill>
              </a:rPr>
              <a:t>OH – Introductie</a:t>
            </a:r>
            <a:endParaRPr lang="nl-NL" sz="3000" b="1" dirty="0">
              <a:solidFill>
                <a:prstClr val="white"/>
              </a:solidFill>
            </a:endParaRPr>
          </a:p>
        </p:txBody>
      </p:sp>
      <p:grpSp>
        <p:nvGrpSpPr>
          <p:cNvPr id="2" name="Groep 13"/>
          <p:cNvGrpSpPr/>
          <p:nvPr/>
        </p:nvGrpSpPr>
        <p:grpSpPr>
          <a:xfrm>
            <a:off x="323528" y="2204864"/>
            <a:ext cx="2664296" cy="360040"/>
            <a:chOff x="323528" y="2204864"/>
            <a:chExt cx="2664296" cy="360040"/>
          </a:xfrm>
        </p:grpSpPr>
        <p:sp>
          <p:nvSpPr>
            <p:cNvPr id="9" name="Rechthoek 8"/>
            <p:cNvSpPr/>
            <p:nvPr/>
          </p:nvSpPr>
          <p:spPr>
            <a:xfrm>
              <a:off x="323528" y="2204864"/>
              <a:ext cx="2664296" cy="360040"/>
            </a:xfrm>
            <a:prstGeom prst="rect">
              <a:avLst/>
            </a:prstGeom>
            <a:solidFill>
              <a:srgbClr val="109E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pic>
          <p:nvPicPr>
            <p:cNvPr id="10" name="Afbeelding 9" descr="oh_2010_ppt_object_vrijstaand_wittearrow.png"/>
            <p:cNvPicPr>
              <a:picLocks noChangeAspect="1"/>
            </p:cNvPicPr>
            <p:nvPr/>
          </p:nvPicPr>
          <p:blipFill>
            <a:blip r:embed="rId3" cstate="print"/>
            <a:stretch>
              <a:fillRect/>
            </a:stretch>
          </p:blipFill>
          <p:spPr>
            <a:xfrm>
              <a:off x="2760927" y="2320236"/>
              <a:ext cx="82882" cy="129296"/>
            </a:xfrm>
            <a:prstGeom prst="rect">
              <a:avLst/>
            </a:prstGeom>
          </p:spPr>
        </p:pic>
      </p:grpSp>
      <p:sp>
        <p:nvSpPr>
          <p:cNvPr id="11" name="Tekstvak 10"/>
          <p:cNvSpPr txBox="1"/>
          <p:nvPr/>
        </p:nvSpPr>
        <p:spPr>
          <a:xfrm>
            <a:off x="351692" y="2096269"/>
            <a:ext cx="2420108" cy="1292662"/>
          </a:xfrm>
          <a:prstGeom prst="rect">
            <a:avLst/>
          </a:prstGeom>
          <a:noFill/>
        </p:spPr>
        <p:txBody>
          <a:bodyPr wrap="square" rtlCol="0">
            <a:spAutoFit/>
          </a:bodyPr>
          <a:lstStyle/>
          <a:p>
            <a:pPr>
              <a:lnSpc>
                <a:spcPct val="200000"/>
              </a:lnSpc>
            </a:pPr>
            <a:r>
              <a:rPr lang="nl-NL" sz="1300" b="1" dirty="0" smtClean="0">
                <a:solidFill>
                  <a:prstClr val="white"/>
                </a:solidFill>
              </a:rPr>
              <a:t>OH – Introductie</a:t>
            </a:r>
          </a:p>
          <a:p>
            <a:pPr>
              <a:lnSpc>
                <a:spcPct val="200000"/>
              </a:lnSpc>
            </a:pPr>
            <a:r>
              <a:rPr lang="nl-NL" sz="1300" b="1" dirty="0" smtClean="0">
                <a:solidFill>
                  <a:prstClr val="black"/>
                </a:solidFill>
              </a:rPr>
              <a:t>Uitdagingen</a:t>
            </a:r>
          </a:p>
          <a:p>
            <a:pPr>
              <a:lnSpc>
                <a:spcPct val="200000"/>
              </a:lnSpc>
            </a:pPr>
            <a:r>
              <a:rPr lang="nl-NL" sz="1300" b="1" dirty="0" smtClean="0">
                <a:solidFill>
                  <a:prstClr val="black"/>
                </a:solidFill>
              </a:rPr>
              <a:t>Samenwerking</a:t>
            </a:r>
          </a:p>
        </p:txBody>
      </p:sp>
      <p:pic>
        <p:nvPicPr>
          <p:cNvPr id="3" name="Picture 2">
            <a:hlinkClick r:id="rId4"/>
          </p:cNvPr>
          <p:cNvPicPr>
            <a:picLocks noChangeAspect="1" noChangeArrowheads="1"/>
          </p:cNvPicPr>
          <p:nvPr/>
        </p:nvPicPr>
        <p:blipFill>
          <a:blip r:embed="rId5" cstate="print"/>
          <a:stretch>
            <a:fillRect/>
          </a:stretch>
        </p:blipFill>
        <p:spPr bwMode="auto">
          <a:xfrm>
            <a:off x="3635896" y="2204975"/>
            <a:ext cx="4536504" cy="3822004"/>
          </a:xfrm>
          <a:prstGeom prst="rect">
            <a:avLst/>
          </a:prstGeom>
          <a:noFill/>
          <a:ln w="3175">
            <a:solidFill>
              <a:schemeClr val="bg1">
                <a:lumMod val="50000"/>
              </a:schemeClr>
            </a:solidFill>
            <a:miter lim="800000"/>
            <a:headEnd/>
            <a:tailEnd/>
          </a:ln>
          <a:effectLst>
            <a:outerShdw blurRad="50800" dist="38100" dir="2700000" algn="tl" rotWithShape="0">
              <a:prstClr val="black">
                <a:alpha val="40000"/>
              </a:prstClr>
            </a:outerShdw>
          </a:effectLst>
        </p:spPr>
      </p:pic>
      <p:sp>
        <p:nvSpPr>
          <p:cNvPr id="15" name="Rechthoek 14"/>
          <p:cNvSpPr/>
          <p:nvPr/>
        </p:nvSpPr>
        <p:spPr>
          <a:xfrm>
            <a:off x="7812360" y="6309320"/>
            <a:ext cx="144016" cy="144016"/>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19" name="Rechthoek 18"/>
          <p:cNvSpPr/>
          <p:nvPr/>
        </p:nvSpPr>
        <p:spPr>
          <a:xfrm>
            <a:off x="8460432" y="6309320"/>
            <a:ext cx="144016" cy="144016"/>
          </a:xfrm>
          <a:prstGeom prst="rect">
            <a:avLst/>
          </a:prstGeom>
          <a:solidFill>
            <a:srgbClr val="9BC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20" name="Rechthoek 19"/>
          <p:cNvSpPr/>
          <p:nvPr/>
        </p:nvSpPr>
        <p:spPr>
          <a:xfrm>
            <a:off x="8028384" y="6309320"/>
            <a:ext cx="144016" cy="144016"/>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21" name="Rechthoek 20"/>
          <p:cNvSpPr/>
          <p:nvPr/>
        </p:nvSpPr>
        <p:spPr>
          <a:xfrm>
            <a:off x="8244408" y="6309320"/>
            <a:ext cx="144016" cy="144016"/>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22" name="Rechthoek 21"/>
          <p:cNvSpPr/>
          <p:nvPr/>
        </p:nvSpPr>
        <p:spPr>
          <a:xfrm>
            <a:off x="8676456" y="6309320"/>
            <a:ext cx="144016" cy="144016"/>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Tekstvak 6"/>
          <p:cNvSpPr txBox="1"/>
          <p:nvPr/>
        </p:nvSpPr>
        <p:spPr>
          <a:xfrm>
            <a:off x="3275856" y="1052736"/>
            <a:ext cx="5472608" cy="553998"/>
          </a:xfrm>
          <a:prstGeom prst="rect">
            <a:avLst/>
          </a:prstGeom>
          <a:noFill/>
        </p:spPr>
        <p:txBody>
          <a:bodyPr wrap="square" rtlCol="0">
            <a:spAutoFit/>
          </a:bodyPr>
          <a:lstStyle/>
          <a:p>
            <a:r>
              <a:rPr lang="nl-NL" sz="3000" b="1" dirty="0" smtClean="0">
                <a:solidFill>
                  <a:prstClr val="white"/>
                </a:solidFill>
              </a:rPr>
              <a:t>OH – Introductie</a:t>
            </a:r>
            <a:endParaRPr lang="nl-NL" sz="3000" b="1" dirty="0">
              <a:solidFill>
                <a:prstClr val="white"/>
              </a:solidFill>
            </a:endParaRPr>
          </a:p>
        </p:txBody>
      </p:sp>
      <p:grpSp>
        <p:nvGrpSpPr>
          <p:cNvPr id="2" name="Groep 13"/>
          <p:cNvGrpSpPr/>
          <p:nvPr/>
        </p:nvGrpSpPr>
        <p:grpSpPr>
          <a:xfrm>
            <a:off x="323528" y="2204864"/>
            <a:ext cx="2664296" cy="360040"/>
            <a:chOff x="323528" y="2204864"/>
            <a:chExt cx="2664296" cy="360040"/>
          </a:xfrm>
        </p:grpSpPr>
        <p:sp>
          <p:nvSpPr>
            <p:cNvPr id="9" name="Rechthoek 8"/>
            <p:cNvSpPr/>
            <p:nvPr/>
          </p:nvSpPr>
          <p:spPr>
            <a:xfrm>
              <a:off x="323528" y="2204864"/>
              <a:ext cx="2664296" cy="360040"/>
            </a:xfrm>
            <a:prstGeom prst="rect">
              <a:avLst/>
            </a:prstGeom>
            <a:solidFill>
              <a:srgbClr val="109E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pic>
          <p:nvPicPr>
            <p:cNvPr id="10" name="Afbeelding 9" descr="oh_2010_ppt_object_vrijstaand_wittearrow.png"/>
            <p:cNvPicPr>
              <a:picLocks noChangeAspect="1"/>
            </p:cNvPicPr>
            <p:nvPr/>
          </p:nvPicPr>
          <p:blipFill>
            <a:blip r:embed="rId4" cstate="print"/>
            <a:stretch>
              <a:fillRect/>
            </a:stretch>
          </p:blipFill>
          <p:spPr>
            <a:xfrm>
              <a:off x="2760927" y="2320236"/>
              <a:ext cx="82882" cy="129296"/>
            </a:xfrm>
            <a:prstGeom prst="rect">
              <a:avLst/>
            </a:prstGeom>
          </p:spPr>
        </p:pic>
      </p:grpSp>
      <p:sp>
        <p:nvSpPr>
          <p:cNvPr id="11" name="Tekstvak 10"/>
          <p:cNvSpPr txBox="1"/>
          <p:nvPr/>
        </p:nvSpPr>
        <p:spPr>
          <a:xfrm>
            <a:off x="351692" y="2096269"/>
            <a:ext cx="2420108" cy="1292662"/>
          </a:xfrm>
          <a:prstGeom prst="rect">
            <a:avLst/>
          </a:prstGeom>
          <a:noFill/>
        </p:spPr>
        <p:txBody>
          <a:bodyPr wrap="square" rtlCol="0">
            <a:spAutoFit/>
          </a:bodyPr>
          <a:lstStyle/>
          <a:p>
            <a:pPr>
              <a:lnSpc>
                <a:spcPct val="200000"/>
              </a:lnSpc>
            </a:pPr>
            <a:r>
              <a:rPr lang="nl-NL" sz="1300" b="1" dirty="0" smtClean="0">
                <a:solidFill>
                  <a:prstClr val="white"/>
                </a:solidFill>
              </a:rPr>
              <a:t>OH – Introductie</a:t>
            </a:r>
          </a:p>
          <a:p>
            <a:pPr>
              <a:lnSpc>
                <a:spcPct val="200000"/>
              </a:lnSpc>
            </a:pPr>
            <a:r>
              <a:rPr lang="nl-NL" sz="1300" b="1" dirty="0" smtClean="0">
                <a:solidFill>
                  <a:prstClr val="black"/>
                </a:solidFill>
              </a:rPr>
              <a:t>Uitdagingen</a:t>
            </a:r>
          </a:p>
          <a:p>
            <a:pPr>
              <a:lnSpc>
                <a:spcPct val="200000"/>
              </a:lnSpc>
            </a:pPr>
            <a:r>
              <a:rPr lang="nl-NL" sz="1300" b="1" dirty="0" smtClean="0">
                <a:solidFill>
                  <a:prstClr val="black"/>
                </a:solidFill>
              </a:rPr>
              <a:t>Samenwerking</a:t>
            </a:r>
          </a:p>
        </p:txBody>
      </p:sp>
      <p:pic>
        <p:nvPicPr>
          <p:cNvPr id="3" name="Picture 2">
            <a:hlinkClick r:id="rId5"/>
          </p:cNvPr>
          <p:cNvPicPr>
            <a:picLocks noChangeAspect="1" noChangeArrowheads="1"/>
          </p:cNvPicPr>
          <p:nvPr/>
        </p:nvPicPr>
        <p:blipFill>
          <a:blip r:embed="rId6" cstate="print"/>
          <a:stretch>
            <a:fillRect/>
          </a:stretch>
        </p:blipFill>
        <p:spPr bwMode="auto">
          <a:xfrm>
            <a:off x="3635896" y="2204975"/>
            <a:ext cx="4536503" cy="3822004"/>
          </a:xfrm>
          <a:prstGeom prst="rect">
            <a:avLst/>
          </a:prstGeom>
          <a:noFill/>
          <a:ln w="3175">
            <a:solidFill>
              <a:schemeClr val="bg1">
                <a:lumMod val="50000"/>
              </a:schemeClr>
            </a:solidFill>
            <a:miter lim="800000"/>
            <a:headEnd/>
            <a:tailEnd/>
          </a:ln>
          <a:effectLst>
            <a:outerShdw blurRad="50800" dist="38100" dir="2700000" algn="tl" rotWithShape="0">
              <a:prstClr val="black">
                <a:alpha val="40000"/>
              </a:prstClr>
            </a:outerShdw>
          </a:effectLst>
        </p:spPr>
      </p:pic>
      <p:sp>
        <p:nvSpPr>
          <p:cNvPr id="13" name="Rechthoek 12"/>
          <p:cNvSpPr/>
          <p:nvPr/>
        </p:nvSpPr>
        <p:spPr>
          <a:xfrm>
            <a:off x="7812360" y="6309320"/>
            <a:ext cx="144016" cy="144016"/>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14" name="Rechthoek 13"/>
          <p:cNvSpPr/>
          <p:nvPr/>
        </p:nvSpPr>
        <p:spPr>
          <a:xfrm>
            <a:off x="8676456" y="6309320"/>
            <a:ext cx="144016" cy="144016"/>
          </a:xfrm>
          <a:prstGeom prst="rect">
            <a:avLst/>
          </a:prstGeom>
          <a:solidFill>
            <a:srgbClr val="9BC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16" name="Rechthoek 15"/>
          <p:cNvSpPr/>
          <p:nvPr/>
        </p:nvSpPr>
        <p:spPr>
          <a:xfrm>
            <a:off x="8028384" y="6309320"/>
            <a:ext cx="144016" cy="144016"/>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17" name="Rechthoek 16"/>
          <p:cNvSpPr/>
          <p:nvPr/>
        </p:nvSpPr>
        <p:spPr>
          <a:xfrm>
            <a:off x="8244408" y="6309320"/>
            <a:ext cx="144016" cy="144016"/>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18" name="Rechthoek 17"/>
          <p:cNvSpPr/>
          <p:nvPr/>
        </p:nvSpPr>
        <p:spPr>
          <a:xfrm>
            <a:off x="8460432" y="6309320"/>
            <a:ext cx="144016" cy="144016"/>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Tekstvak 6"/>
          <p:cNvSpPr txBox="1"/>
          <p:nvPr/>
        </p:nvSpPr>
        <p:spPr>
          <a:xfrm>
            <a:off x="3275856" y="1052736"/>
            <a:ext cx="5472608" cy="553998"/>
          </a:xfrm>
          <a:prstGeom prst="rect">
            <a:avLst/>
          </a:prstGeom>
          <a:noFill/>
        </p:spPr>
        <p:txBody>
          <a:bodyPr wrap="square" rtlCol="0">
            <a:spAutoFit/>
          </a:bodyPr>
          <a:lstStyle/>
          <a:p>
            <a:r>
              <a:rPr lang="nl-NL" sz="3000" b="1" dirty="0" smtClean="0">
                <a:solidFill>
                  <a:schemeClr val="bg1"/>
                </a:solidFill>
              </a:rPr>
              <a:t>Update</a:t>
            </a:r>
            <a:endParaRPr lang="nl-NL" sz="3000" b="1" dirty="0">
              <a:solidFill>
                <a:schemeClr val="bg1"/>
              </a:solidFill>
            </a:endParaRPr>
          </a:p>
        </p:txBody>
      </p:sp>
      <p:sp>
        <p:nvSpPr>
          <p:cNvPr id="12" name="Rechthoek 11"/>
          <p:cNvSpPr/>
          <p:nvPr/>
        </p:nvSpPr>
        <p:spPr>
          <a:xfrm>
            <a:off x="8604448" y="6309320"/>
            <a:ext cx="144016" cy="144016"/>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p:cNvSpPr/>
          <p:nvPr/>
        </p:nvSpPr>
        <p:spPr>
          <a:xfrm>
            <a:off x="8388424" y="6309320"/>
            <a:ext cx="144016" cy="144016"/>
          </a:xfrm>
          <a:prstGeom prst="rect">
            <a:avLst/>
          </a:prstGeom>
          <a:solidFill>
            <a:srgbClr val="9BC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7" name="Picture 2" descr="C:\Documents and Settings\Gebruiker\Bureaublad\oh_kaartje_huisvesters.png"/>
          <p:cNvPicPr>
            <a:picLocks noChangeAspect="1" noChangeArrowheads="1"/>
          </p:cNvPicPr>
          <p:nvPr/>
        </p:nvPicPr>
        <p:blipFill>
          <a:blip r:embed="rId4" cstate="print"/>
          <a:srcRect/>
          <a:stretch>
            <a:fillRect/>
          </a:stretch>
        </p:blipFill>
        <p:spPr bwMode="auto">
          <a:xfrm>
            <a:off x="3679075" y="1835193"/>
            <a:ext cx="4421317" cy="5022807"/>
          </a:xfrm>
          <a:prstGeom prst="rect">
            <a:avLst/>
          </a:prstGeom>
          <a:noFill/>
        </p:spPr>
      </p:pic>
      <p:grpSp>
        <p:nvGrpSpPr>
          <p:cNvPr id="18" name="Groep 13"/>
          <p:cNvGrpSpPr/>
          <p:nvPr/>
        </p:nvGrpSpPr>
        <p:grpSpPr>
          <a:xfrm>
            <a:off x="323528" y="2204864"/>
            <a:ext cx="2664296" cy="360040"/>
            <a:chOff x="323528" y="2204864"/>
            <a:chExt cx="2664296" cy="360040"/>
          </a:xfrm>
        </p:grpSpPr>
        <p:sp>
          <p:nvSpPr>
            <p:cNvPr id="19" name="Rechthoek 18"/>
            <p:cNvSpPr/>
            <p:nvPr/>
          </p:nvSpPr>
          <p:spPr>
            <a:xfrm>
              <a:off x="323528" y="2204864"/>
              <a:ext cx="2664296" cy="360040"/>
            </a:xfrm>
            <a:prstGeom prst="rect">
              <a:avLst/>
            </a:prstGeom>
            <a:solidFill>
              <a:srgbClr val="109E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0" name="Afbeelding 19" descr="oh_2010_ppt_object_vrijstaand_wittearrow.png"/>
            <p:cNvPicPr>
              <a:picLocks noChangeAspect="1"/>
            </p:cNvPicPr>
            <p:nvPr/>
          </p:nvPicPr>
          <p:blipFill>
            <a:blip r:embed="rId5" cstate="print"/>
            <a:stretch>
              <a:fillRect/>
            </a:stretch>
          </p:blipFill>
          <p:spPr>
            <a:xfrm>
              <a:off x="2760927" y="2320236"/>
              <a:ext cx="82882" cy="129296"/>
            </a:xfrm>
            <a:prstGeom prst="rect">
              <a:avLst/>
            </a:prstGeom>
          </p:spPr>
        </p:pic>
      </p:grpSp>
      <p:sp>
        <p:nvSpPr>
          <p:cNvPr id="21" name="Tekstvak 20"/>
          <p:cNvSpPr txBox="1"/>
          <p:nvPr/>
        </p:nvSpPr>
        <p:spPr>
          <a:xfrm>
            <a:off x="351692" y="2096269"/>
            <a:ext cx="2420108" cy="2092881"/>
          </a:xfrm>
          <a:prstGeom prst="rect">
            <a:avLst/>
          </a:prstGeom>
          <a:noFill/>
        </p:spPr>
        <p:txBody>
          <a:bodyPr wrap="square" rtlCol="0">
            <a:spAutoFit/>
          </a:bodyPr>
          <a:lstStyle/>
          <a:p>
            <a:pPr>
              <a:lnSpc>
                <a:spcPct val="200000"/>
              </a:lnSpc>
            </a:pPr>
            <a:r>
              <a:rPr lang="nl-NL" sz="1300" b="1" dirty="0" smtClean="0">
                <a:solidFill>
                  <a:schemeClr val="bg1"/>
                </a:solidFill>
              </a:rPr>
              <a:t>Update</a:t>
            </a:r>
          </a:p>
          <a:p>
            <a:pPr>
              <a:lnSpc>
                <a:spcPct val="200000"/>
              </a:lnSpc>
            </a:pPr>
            <a:r>
              <a:rPr lang="nl-NL" sz="1300" b="1" dirty="0" smtClean="0"/>
              <a:t>Uitdagingen</a:t>
            </a:r>
          </a:p>
          <a:p>
            <a:pPr>
              <a:lnSpc>
                <a:spcPct val="200000"/>
              </a:lnSpc>
            </a:pPr>
            <a:r>
              <a:rPr lang="nl-NL" sz="1300" b="1" dirty="0" smtClean="0"/>
              <a:t>Samenwerking</a:t>
            </a:r>
          </a:p>
          <a:p>
            <a:pPr>
              <a:lnSpc>
                <a:spcPct val="200000"/>
              </a:lnSpc>
            </a:pPr>
            <a:endParaRPr lang="nl-NL" sz="1300" b="1" dirty="0" smtClean="0"/>
          </a:p>
          <a:p>
            <a:pPr>
              <a:lnSpc>
                <a:spcPct val="200000"/>
              </a:lnSpc>
            </a:pPr>
            <a:endParaRPr lang="nl-NL" sz="1300" b="1"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grpSp>
        <p:nvGrpSpPr>
          <p:cNvPr id="20" name="Groep 13"/>
          <p:cNvGrpSpPr/>
          <p:nvPr/>
        </p:nvGrpSpPr>
        <p:grpSpPr>
          <a:xfrm>
            <a:off x="323528" y="2564904"/>
            <a:ext cx="2664296" cy="360040"/>
            <a:chOff x="323528" y="2204864"/>
            <a:chExt cx="2664296" cy="360040"/>
          </a:xfrm>
        </p:grpSpPr>
        <p:sp>
          <p:nvSpPr>
            <p:cNvPr id="21" name="Rechthoek 20"/>
            <p:cNvSpPr/>
            <p:nvPr/>
          </p:nvSpPr>
          <p:spPr>
            <a:xfrm>
              <a:off x="323528" y="2204864"/>
              <a:ext cx="2664296" cy="360040"/>
            </a:xfrm>
            <a:prstGeom prst="rect">
              <a:avLst/>
            </a:prstGeom>
            <a:solidFill>
              <a:srgbClr val="109E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2" name="Afbeelding 21" descr="oh_2010_ppt_object_vrijstaand_wittearrow.png"/>
            <p:cNvPicPr>
              <a:picLocks noChangeAspect="1"/>
            </p:cNvPicPr>
            <p:nvPr/>
          </p:nvPicPr>
          <p:blipFill>
            <a:blip r:embed="rId4" cstate="print"/>
            <a:stretch>
              <a:fillRect/>
            </a:stretch>
          </p:blipFill>
          <p:spPr>
            <a:xfrm>
              <a:off x="2760927" y="2320236"/>
              <a:ext cx="82882" cy="129296"/>
            </a:xfrm>
            <a:prstGeom prst="rect">
              <a:avLst/>
            </a:prstGeom>
          </p:spPr>
        </p:pic>
      </p:grpSp>
      <p:sp>
        <p:nvSpPr>
          <p:cNvPr id="7" name="Tekstvak 6"/>
          <p:cNvSpPr txBox="1"/>
          <p:nvPr/>
        </p:nvSpPr>
        <p:spPr>
          <a:xfrm>
            <a:off x="3275856" y="1052736"/>
            <a:ext cx="5472608" cy="553998"/>
          </a:xfrm>
          <a:prstGeom prst="rect">
            <a:avLst/>
          </a:prstGeom>
          <a:noFill/>
        </p:spPr>
        <p:txBody>
          <a:bodyPr wrap="square" rtlCol="0">
            <a:spAutoFit/>
          </a:bodyPr>
          <a:lstStyle/>
          <a:p>
            <a:r>
              <a:rPr lang="nl-NL" sz="3000" b="1" dirty="0" smtClean="0">
                <a:solidFill>
                  <a:schemeClr val="bg1"/>
                </a:solidFill>
              </a:rPr>
              <a:t>Welke uitdagingen spelen er?</a:t>
            </a:r>
            <a:endParaRPr lang="nl-NL" sz="3000" b="1" dirty="0">
              <a:solidFill>
                <a:schemeClr val="bg1"/>
              </a:solidFill>
            </a:endParaRPr>
          </a:p>
        </p:txBody>
      </p:sp>
      <p:sp>
        <p:nvSpPr>
          <p:cNvPr id="8" name="Tekstvak 7"/>
          <p:cNvSpPr txBox="1"/>
          <p:nvPr/>
        </p:nvSpPr>
        <p:spPr>
          <a:xfrm>
            <a:off x="3275856" y="2132856"/>
            <a:ext cx="5472608" cy="2031325"/>
          </a:xfrm>
          <a:prstGeom prst="rect">
            <a:avLst/>
          </a:prstGeom>
          <a:noFill/>
        </p:spPr>
        <p:txBody>
          <a:bodyPr wrap="square" rtlCol="0">
            <a:spAutoFit/>
          </a:bodyPr>
          <a:lstStyle/>
          <a:p>
            <a:pPr algn="ctr"/>
            <a:r>
              <a:rPr lang="nl-NL" sz="1600" b="1" dirty="0" smtClean="0">
                <a:solidFill>
                  <a:schemeClr val="tx1">
                    <a:lumMod val="50000"/>
                    <a:lumOff val="50000"/>
                  </a:schemeClr>
                </a:solidFill>
              </a:rPr>
              <a:t>Feedback ontvangen van studenten</a:t>
            </a:r>
          </a:p>
          <a:p>
            <a:pPr algn="ctr"/>
            <a:r>
              <a:rPr lang="nl-NL" sz="1600" b="1" dirty="0" smtClean="0">
                <a:solidFill>
                  <a:schemeClr val="tx1">
                    <a:lumMod val="50000"/>
                    <a:lumOff val="50000"/>
                  </a:schemeClr>
                </a:solidFill>
              </a:rPr>
              <a:t>Geschillen voorkomen</a:t>
            </a:r>
          </a:p>
          <a:p>
            <a:pPr algn="ctr"/>
            <a:r>
              <a:rPr lang="nl-NL" sz="1600" b="1" dirty="0" smtClean="0">
                <a:solidFill>
                  <a:schemeClr val="tx1">
                    <a:lumMod val="50000"/>
                    <a:lumOff val="50000"/>
                  </a:schemeClr>
                </a:solidFill>
              </a:rPr>
              <a:t>Extra service aanbieden</a:t>
            </a:r>
          </a:p>
          <a:p>
            <a:pPr algn="ctr"/>
            <a:r>
              <a:rPr lang="nl-NL" sz="1600" b="1" dirty="0" smtClean="0">
                <a:solidFill>
                  <a:schemeClr val="tx1">
                    <a:lumMod val="50000"/>
                    <a:lumOff val="50000"/>
                  </a:schemeClr>
                </a:solidFill>
              </a:rPr>
              <a:t>Bereiken/Informeren </a:t>
            </a:r>
            <a:r>
              <a:rPr lang="nl-NL" sz="1600" b="1" dirty="0" smtClean="0">
                <a:solidFill>
                  <a:schemeClr val="tx1">
                    <a:lumMod val="50000"/>
                    <a:lumOff val="50000"/>
                  </a:schemeClr>
                </a:solidFill>
              </a:rPr>
              <a:t>van studenten</a:t>
            </a:r>
          </a:p>
          <a:p>
            <a:endParaRPr lang="nl-NL" sz="1500" b="1" dirty="0" smtClean="0">
              <a:solidFill>
                <a:schemeClr val="tx1">
                  <a:lumMod val="50000"/>
                  <a:lumOff val="50000"/>
                </a:schemeClr>
              </a:solidFill>
            </a:endParaRPr>
          </a:p>
          <a:p>
            <a:endParaRPr lang="nl-NL" sz="1100" b="1" dirty="0" smtClean="0">
              <a:solidFill>
                <a:schemeClr val="tx1">
                  <a:lumMod val="50000"/>
                  <a:lumOff val="50000"/>
                </a:schemeClr>
              </a:solidFill>
            </a:endParaRPr>
          </a:p>
          <a:p>
            <a:endParaRPr lang="nl-NL" sz="1100" b="1" dirty="0" smtClean="0">
              <a:solidFill>
                <a:schemeClr val="tx1">
                  <a:lumMod val="50000"/>
                  <a:lumOff val="50000"/>
                </a:schemeClr>
              </a:solidFill>
            </a:endParaRPr>
          </a:p>
          <a:p>
            <a:endParaRPr lang="nl-NL" sz="2500" b="1" dirty="0" smtClean="0">
              <a:solidFill>
                <a:schemeClr val="tx1">
                  <a:lumMod val="50000"/>
                  <a:lumOff val="50000"/>
                </a:schemeClr>
              </a:solidFill>
            </a:endParaRPr>
          </a:p>
        </p:txBody>
      </p:sp>
      <p:sp>
        <p:nvSpPr>
          <p:cNvPr id="11" name="Tekstvak 10"/>
          <p:cNvSpPr txBox="1"/>
          <p:nvPr/>
        </p:nvSpPr>
        <p:spPr>
          <a:xfrm>
            <a:off x="351692" y="2096269"/>
            <a:ext cx="2420108" cy="1292662"/>
          </a:xfrm>
          <a:prstGeom prst="rect">
            <a:avLst/>
          </a:prstGeom>
          <a:noFill/>
        </p:spPr>
        <p:txBody>
          <a:bodyPr wrap="square" rtlCol="0">
            <a:spAutoFit/>
          </a:bodyPr>
          <a:lstStyle/>
          <a:p>
            <a:pPr>
              <a:lnSpc>
                <a:spcPct val="200000"/>
              </a:lnSpc>
            </a:pPr>
            <a:r>
              <a:rPr lang="nl-NL" sz="1300" b="1" dirty="0" smtClean="0"/>
              <a:t>Update</a:t>
            </a:r>
          </a:p>
          <a:p>
            <a:pPr>
              <a:lnSpc>
                <a:spcPct val="200000"/>
              </a:lnSpc>
            </a:pPr>
            <a:r>
              <a:rPr lang="nl-NL" sz="1300" b="1" dirty="0" smtClean="0">
                <a:solidFill>
                  <a:schemeClr val="bg1"/>
                </a:solidFill>
              </a:rPr>
              <a:t>Uitdagingen</a:t>
            </a:r>
          </a:p>
          <a:p>
            <a:pPr>
              <a:lnSpc>
                <a:spcPct val="200000"/>
              </a:lnSpc>
            </a:pPr>
            <a:r>
              <a:rPr lang="nl-NL" sz="1300" b="1" dirty="0" smtClean="0"/>
              <a:t>Samenwerking</a:t>
            </a:r>
          </a:p>
        </p:txBody>
      </p:sp>
      <p:sp>
        <p:nvSpPr>
          <p:cNvPr id="23" name="Rechthoek 22"/>
          <p:cNvSpPr/>
          <p:nvPr/>
        </p:nvSpPr>
        <p:spPr>
          <a:xfrm>
            <a:off x="8604448" y="6309320"/>
            <a:ext cx="144016" cy="144016"/>
          </a:xfrm>
          <a:prstGeom prst="rect">
            <a:avLst/>
          </a:prstGeom>
          <a:solidFill>
            <a:srgbClr val="9BC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grpSp>
        <p:nvGrpSpPr>
          <p:cNvPr id="2" name="Groep 13"/>
          <p:cNvGrpSpPr/>
          <p:nvPr/>
        </p:nvGrpSpPr>
        <p:grpSpPr>
          <a:xfrm>
            <a:off x="323528" y="2996952"/>
            <a:ext cx="2664296" cy="360040"/>
            <a:chOff x="323528" y="2204864"/>
            <a:chExt cx="2664296" cy="360040"/>
          </a:xfrm>
        </p:grpSpPr>
        <p:sp>
          <p:nvSpPr>
            <p:cNvPr id="19" name="Rechthoek 18"/>
            <p:cNvSpPr/>
            <p:nvPr/>
          </p:nvSpPr>
          <p:spPr>
            <a:xfrm>
              <a:off x="323528" y="2204864"/>
              <a:ext cx="2664296" cy="360040"/>
            </a:xfrm>
            <a:prstGeom prst="rect">
              <a:avLst/>
            </a:prstGeom>
            <a:solidFill>
              <a:srgbClr val="109E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0" name="Afbeelding 19" descr="oh_2010_ppt_object_vrijstaand_wittearrow.png"/>
            <p:cNvPicPr>
              <a:picLocks noChangeAspect="1"/>
            </p:cNvPicPr>
            <p:nvPr/>
          </p:nvPicPr>
          <p:blipFill>
            <a:blip r:embed="rId4" cstate="print"/>
            <a:stretch>
              <a:fillRect/>
            </a:stretch>
          </p:blipFill>
          <p:spPr>
            <a:xfrm>
              <a:off x="2760927" y="2320236"/>
              <a:ext cx="82882" cy="129296"/>
            </a:xfrm>
            <a:prstGeom prst="rect">
              <a:avLst/>
            </a:prstGeom>
          </p:spPr>
        </p:pic>
      </p:grpSp>
      <p:sp>
        <p:nvSpPr>
          <p:cNvPr id="8" name="Tekstvak 7"/>
          <p:cNvSpPr txBox="1"/>
          <p:nvPr/>
        </p:nvSpPr>
        <p:spPr>
          <a:xfrm>
            <a:off x="3275856" y="2132856"/>
            <a:ext cx="5472608" cy="4093428"/>
          </a:xfrm>
          <a:prstGeom prst="rect">
            <a:avLst/>
          </a:prstGeom>
          <a:noFill/>
        </p:spPr>
        <p:txBody>
          <a:bodyPr wrap="square" rtlCol="0">
            <a:spAutoFit/>
          </a:bodyPr>
          <a:lstStyle/>
          <a:p>
            <a:r>
              <a:rPr lang="nl-NL" sz="2000" b="1" dirty="0" smtClean="0">
                <a:solidFill>
                  <a:schemeClr val="tx1">
                    <a:lumMod val="50000"/>
                    <a:lumOff val="50000"/>
                  </a:schemeClr>
                </a:solidFill>
              </a:rPr>
              <a:t>Titel:Bereiken </a:t>
            </a:r>
            <a:r>
              <a:rPr lang="nl-NL" sz="2000" b="1" dirty="0" smtClean="0">
                <a:solidFill>
                  <a:schemeClr val="tx1">
                    <a:lumMod val="50000"/>
                    <a:lumOff val="50000"/>
                  </a:schemeClr>
                </a:solidFill>
              </a:rPr>
              <a:t>van studenten via OHR</a:t>
            </a:r>
          </a:p>
          <a:p>
            <a:endParaRPr lang="nl-NL" sz="2000" b="1" dirty="0" smtClean="0">
              <a:solidFill>
                <a:schemeClr val="tx1">
                  <a:lumMod val="50000"/>
                  <a:lumOff val="50000"/>
                </a:schemeClr>
              </a:solidFill>
            </a:endParaRPr>
          </a:p>
          <a:p>
            <a:r>
              <a:rPr lang="nl-NL" sz="2000" dirty="0" smtClean="0">
                <a:solidFill>
                  <a:schemeClr val="tx1">
                    <a:lumMod val="50000"/>
                    <a:lumOff val="50000"/>
                  </a:schemeClr>
                </a:solidFill>
              </a:rPr>
              <a:t>Ondertitel:</a:t>
            </a:r>
            <a:r>
              <a:rPr lang="nl-NL" sz="2000" dirty="0" err="1" smtClean="0">
                <a:solidFill>
                  <a:schemeClr val="tx1">
                    <a:lumMod val="50000"/>
                    <a:lumOff val="50000"/>
                  </a:schemeClr>
                </a:solidFill>
              </a:rPr>
              <a:t>Onlinehuisrekening</a:t>
            </a:r>
            <a:r>
              <a:rPr lang="nl-NL" sz="2000" dirty="0" smtClean="0">
                <a:solidFill>
                  <a:schemeClr val="tx1">
                    <a:lumMod val="50000"/>
                    <a:lumOff val="50000"/>
                  </a:schemeClr>
                </a:solidFill>
              </a:rPr>
              <a:t> </a:t>
            </a:r>
            <a:r>
              <a:rPr lang="nl-NL" sz="2000" dirty="0" smtClean="0">
                <a:solidFill>
                  <a:schemeClr val="tx1">
                    <a:lumMod val="50000"/>
                    <a:lumOff val="50000"/>
                  </a:schemeClr>
                </a:solidFill>
              </a:rPr>
              <a:t>het platform waar studenten regelmatig op te vinden zijn (x aantal per week)</a:t>
            </a:r>
          </a:p>
          <a:p>
            <a:endParaRPr lang="nl-NL" sz="2000" b="1" u="sng" dirty="0" smtClean="0">
              <a:solidFill>
                <a:schemeClr val="tx1">
                  <a:lumMod val="50000"/>
                  <a:lumOff val="50000"/>
                </a:schemeClr>
              </a:solidFill>
            </a:endParaRPr>
          </a:p>
          <a:p>
            <a:r>
              <a:rPr lang="nl-NL" sz="2000" dirty="0" smtClean="0">
                <a:solidFill>
                  <a:schemeClr val="tx1">
                    <a:lumMod val="50000"/>
                    <a:lumOff val="50000"/>
                  </a:schemeClr>
                </a:solidFill>
              </a:rPr>
              <a:t>Informeren van </a:t>
            </a:r>
            <a:r>
              <a:rPr lang="nl-NL" sz="2000" dirty="0" smtClean="0">
                <a:solidFill>
                  <a:schemeClr val="tx1">
                    <a:lumMod val="50000"/>
                    <a:lumOff val="50000"/>
                  </a:schemeClr>
                </a:solidFill>
              </a:rPr>
              <a:t>student:  Gebruik </a:t>
            </a:r>
            <a:r>
              <a:rPr lang="nl-NL" sz="2000" dirty="0" smtClean="0">
                <a:solidFill>
                  <a:schemeClr val="tx1">
                    <a:lumMod val="50000"/>
                    <a:lumOff val="50000"/>
                  </a:schemeClr>
                </a:solidFill>
              </a:rPr>
              <a:t>van </a:t>
            </a:r>
            <a:r>
              <a:rPr lang="nl-NL" sz="2000" dirty="0" err="1" smtClean="0">
                <a:solidFill>
                  <a:schemeClr val="tx1">
                    <a:lumMod val="50000"/>
                    <a:lumOff val="50000"/>
                  </a:schemeClr>
                </a:solidFill>
              </a:rPr>
              <a:t>adruimtes</a:t>
            </a:r>
            <a:r>
              <a:rPr lang="nl-NL" sz="2000" dirty="0" smtClean="0">
                <a:solidFill>
                  <a:schemeClr val="tx1">
                    <a:lumMod val="50000"/>
                    <a:lumOff val="50000"/>
                  </a:schemeClr>
                </a:solidFill>
              </a:rPr>
              <a:t> &amp; </a:t>
            </a:r>
            <a:r>
              <a:rPr lang="nl-NL" sz="2000" dirty="0" err="1" smtClean="0">
                <a:solidFill>
                  <a:schemeClr val="tx1">
                    <a:lumMod val="50000"/>
                    <a:lumOff val="50000"/>
                  </a:schemeClr>
                </a:solidFill>
              </a:rPr>
              <a:t>advertorials</a:t>
            </a:r>
            <a:endParaRPr lang="nl-NL" sz="2000" dirty="0" smtClean="0">
              <a:solidFill>
                <a:schemeClr val="tx1">
                  <a:lumMod val="50000"/>
                  <a:lumOff val="50000"/>
                </a:schemeClr>
              </a:solidFill>
            </a:endParaRPr>
          </a:p>
          <a:p>
            <a:endParaRPr lang="nl-NL" sz="2000" dirty="0" smtClean="0">
              <a:solidFill>
                <a:schemeClr val="tx1">
                  <a:lumMod val="50000"/>
                  <a:lumOff val="50000"/>
                </a:schemeClr>
              </a:solidFill>
            </a:endParaRPr>
          </a:p>
          <a:p>
            <a:r>
              <a:rPr lang="nl-NL" sz="2000" dirty="0" smtClean="0">
                <a:solidFill>
                  <a:schemeClr val="tx1">
                    <a:lumMod val="50000"/>
                    <a:lumOff val="50000"/>
                  </a:schemeClr>
                </a:solidFill>
              </a:rPr>
              <a:t>Dialoog met </a:t>
            </a:r>
            <a:r>
              <a:rPr lang="nl-NL" sz="2000" dirty="0" smtClean="0">
                <a:solidFill>
                  <a:schemeClr val="tx1">
                    <a:lumMod val="50000"/>
                    <a:lumOff val="50000"/>
                  </a:schemeClr>
                </a:solidFill>
              </a:rPr>
              <a:t>student: Rechtstreekse </a:t>
            </a:r>
            <a:r>
              <a:rPr lang="nl-NL" sz="2000" dirty="0" smtClean="0">
                <a:solidFill>
                  <a:schemeClr val="tx1">
                    <a:lumMod val="50000"/>
                    <a:lumOff val="50000"/>
                  </a:schemeClr>
                </a:solidFill>
              </a:rPr>
              <a:t>communicatie mogelijk via persoonlijke berichten</a:t>
            </a:r>
          </a:p>
          <a:p>
            <a:endParaRPr lang="nl-NL" sz="2000" dirty="0" smtClean="0">
              <a:solidFill>
                <a:schemeClr val="tx1">
                  <a:lumMod val="50000"/>
                  <a:lumOff val="50000"/>
                </a:schemeClr>
              </a:solidFill>
            </a:endParaRPr>
          </a:p>
          <a:p>
            <a:r>
              <a:rPr lang="nl-NL" sz="2000" dirty="0" err="1" smtClean="0">
                <a:solidFill>
                  <a:schemeClr val="tx1">
                    <a:lumMod val="50000"/>
                    <a:lumOff val="50000"/>
                  </a:schemeClr>
                </a:solidFill>
              </a:rPr>
              <a:t>Kences</a:t>
            </a:r>
            <a:r>
              <a:rPr lang="nl-NL" sz="2000" dirty="0" smtClean="0">
                <a:solidFill>
                  <a:schemeClr val="tx1">
                    <a:lumMod val="50000"/>
                    <a:lumOff val="50000"/>
                  </a:schemeClr>
                </a:solidFill>
              </a:rPr>
              <a:t>: OH als bron van informatie</a:t>
            </a:r>
            <a:endParaRPr lang="nl-NL" sz="2000" u="sng" dirty="0" smtClean="0">
              <a:solidFill>
                <a:schemeClr val="tx1">
                  <a:lumMod val="50000"/>
                  <a:lumOff val="50000"/>
                </a:schemeClr>
              </a:solidFill>
            </a:endParaRPr>
          </a:p>
        </p:txBody>
      </p:sp>
      <p:sp>
        <p:nvSpPr>
          <p:cNvPr id="12" name="Rechthoek 11"/>
          <p:cNvSpPr/>
          <p:nvPr/>
        </p:nvSpPr>
        <p:spPr>
          <a:xfrm>
            <a:off x="8604448" y="6309320"/>
            <a:ext cx="144016" cy="144016"/>
          </a:xfrm>
          <a:prstGeom prst="rect">
            <a:avLst/>
          </a:prstGeom>
          <a:solidFill>
            <a:srgbClr val="9BC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Tekstvak 16"/>
          <p:cNvSpPr txBox="1"/>
          <p:nvPr/>
        </p:nvSpPr>
        <p:spPr>
          <a:xfrm>
            <a:off x="351692" y="2096269"/>
            <a:ext cx="2420108" cy="1292662"/>
          </a:xfrm>
          <a:prstGeom prst="rect">
            <a:avLst/>
          </a:prstGeom>
          <a:noFill/>
        </p:spPr>
        <p:txBody>
          <a:bodyPr wrap="square" rtlCol="0">
            <a:spAutoFit/>
          </a:bodyPr>
          <a:lstStyle/>
          <a:p>
            <a:pPr>
              <a:lnSpc>
                <a:spcPct val="200000"/>
              </a:lnSpc>
            </a:pPr>
            <a:r>
              <a:rPr lang="nl-NL" sz="1300" b="1" dirty="0" smtClean="0"/>
              <a:t>Update</a:t>
            </a:r>
          </a:p>
          <a:p>
            <a:pPr>
              <a:lnSpc>
                <a:spcPct val="200000"/>
              </a:lnSpc>
            </a:pPr>
            <a:r>
              <a:rPr lang="nl-NL" sz="1300" b="1" dirty="0" smtClean="0"/>
              <a:t>Uitdagingen</a:t>
            </a:r>
          </a:p>
          <a:p>
            <a:pPr>
              <a:lnSpc>
                <a:spcPct val="200000"/>
              </a:lnSpc>
            </a:pPr>
            <a:r>
              <a:rPr lang="nl-NL" sz="1300" b="1" dirty="0" smtClean="0">
                <a:solidFill>
                  <a:schemeClr val="bg1"/>
                </a:solidFill>
              </a:rPr>
              <a:t>Samenwerking</a:t>
            </a:r>
          </a:p>
        </p:txBody>
      </p:sp>
      <p:sp>
        <p:nvSpPr>
          <p:cNvPr id="9" name="Rechthoek 8"/>
          <p:cNvSpPr/>
          <p:nvPr/>
        </p:nvSpPr>
        <p:spPr>
          <a:xfrm>
            <a:off x="8388424" y="6309320"/>
            <a:ext cx="144016" cy="144016"/>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p:cNvSpPr txBox="1"/>
          <p:nvPr/>
        </p:nvSpPr>
        <p:spPr>
          <a:xfrm>
            <a:off x="3491880" y="1052736"/>
            <a:ext cx="5256584" cy="553998"/>
          </a:xfrm>
          <a:prstGeom prst="rect">
            <a:avLst/>
          </a:prstGeom>
          <a:noFill/>
        </p:spPr>
        <p:txBody>
          <a:bodyPr wrap="square" rtlCol="0">
            <a:spAutoFit/>
          </a:bodyPr>
          <a:lstStyle/>
          <a:p>
            <a:r>
              <a:rPr lang="nl-NL" sz="3000" b="1" dirty="0" err="1" smtClean="0">
                <a:solidFill>
                  <a:schemeClr val="bg1"/>
                </a:solidFill>
              </a:rPr>
              <a:t>OnlineHuisrekening.nl</a:t>
            </a:r>
            <a:r>
              <a:rPr lang="nl-NL" sz="3000" b="1" dirty="0" smtClean="0">
                <a:solidFill>
                  <a:schemeClr val="bg1"/>
                </a:solidFill>
              </a:rPr>
              <a:t> helpt</a:t>
            </a:r>
            <a:endParaRPr lang="nl-NL" sz="3000" b="1" dirty="0">
              <a:solidFill>
                <a:schemeClr val="bg1"/>
              </a:solidFill>
            </a:endParaRPr>
          </a:p>
        </p:txBody>
      </p:sp>
      <p:sp>
        <p:nvSpPr>
          <p:cNvPr id="10" name="Rechthoek 9"/>
          <p:cNvSpPr/>
          <p:nvPr/>
        </p:nvSpPr>
        <p:spPr>
          <a:xfrm>
            <a:off x="8172400" y="6309320"/>
            <a:ext cx="144016" cy="144016"/>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1748</TotalTime>
  <Words>1423</Words>
  <Application>Microsoft Office PowerPoint</Application>
  <PresentationFormat>Diavoorstelling (4:3)</PresentationFormat>
  <Paragraphs>210</Paragraphs>
  <Slides>17</Slides>
  <Notes>12</Notes>
  <HiddenSlides>0</HiddenSlides>
  <MMClips>0</MMClips>
  <ScaleCrop>false</ScaleCrop>
  <HeadingPairs>
    <vt:vector size="4" baseType="variant">
      <vt:variant>
        <vt:lpstr>Thema</vt:lpstr>
      </vt:variant>
      <vt:variant>
        <vt:i4>2</vt:i4>
      </vt:variant>
      <vt:variant>
        <vt:lpstr>Diatitels</vt:lpstr>
      </vt:variant>
      <vt:variant>
        <vt:i4>17</vt:i4>
      </vt:variant>
    </vt:vector>
  </HeadingPairs>
  <TitlesOfParts>
    <vt:vector size="19" baseType="lpstr">
      <vt:lpstr>Office-thema</vt:lpstr>
      <vt:lpstr>1_Office-thema</vt:lpstr>
      <vt:lpstr>Dia 1</vt:lpstr>
      <vt:lpstr>Dia 2</vt:lpstr>
      <vt:lpstr>Dia 3</vt:lpstr>
      <vt:lpstr>Dia 4</vt:lpstr>
      <vt:lpstr>Dia 5</vt:lpstr>
      <vt:lpstr>Dia 6</vt:lpstr>
      <vt:lpstr>Dia 7</vt:lpstr>
      <vt:lpstr>Dia 8</vt:lpstr>
      <vt:lpstr>Dia 9</vt:lpstr>
      <vt:lpstr>Dia 10</vt:lpstr>
      <vt:lpstr>Dia 11</vt:lpstr>
      <vt:lpstr>Dia 12</vt:lpstr>
      <vt:lpstr>Dia 13</vt:lpstr>
      <vt:lpstr>Dia 14</vt:lpstr>
      <vt:lpstr>Dia 15</vt:lpstr>
      <vt:lpstr>Dia 16</vt:lpstr>
      <vt:lpstr>Dia 17</vt:lpstr>
    </vt:vector>
  </TitlesOfParts>
  <Company>CHIDERO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OHR</dc:title>
  <dc:creator>Christ de Rooij</dc:creator>
  <cp:lastModifiedBy>VinnieDJ</cp:lastModifiedBy>
  <cp:revision>167</cp:revision>
  <dcterms:created xsi:type="dcterms:W3CDTF">2010-09-22T09:57:26Z</dcterms:created>
  <dcterms:modified xsi:type="dcterms:W3CDTF">2012-01-08T11:40:19Z</dcterms:modified>
  <cp:contentStatus>template</cp:contentStatus>
</cp:coreProperties>
</file>