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0" r:id="rId5"/>
    <p:sldId id="261" r:id="rId6"/>
    <p:sldId id="268" r:id="rId7"/>
    <p:sldId id="276" r:id="rId8"/>
    <p:sldId id="269" r:id="rId9"/>
    <p:sldId id="272" r:id="rId10"/>
    <p:sldId id="278" r:id="rId11"/>
    <p:sldId id="273" r:id="rId12"/>
    <p:sldId id="275" r:id="rId13"/>
    <p:sldId id="271" r:id="rId14"/>
    <p:sldId id="259" r:id="rId15"/>
    <p:sldId id="277"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nnieDJ"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9BC747"/>
    <a:srgbClr val="259BAB"/>
    <a:srgbClr val="109EBA"/>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04" autoAdjust="0"/>
  </p:normalViewPr>
  <p:slideViewPr>
    <p:cSldViewPr>
      <p:cViewPr>
        <p:scale>
          <a:sx n="90" d="100"/>
          <a:sy n="90" d="100"/>
        </p:scale>
        <p:origin x="-750"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B243-6AED-4B34-80F4-58AFD0EFE0ED}" type="datetimeFigureOut">
              <a:rPr lang="nl-NL" smtClean="0"/>
              <a:pPr/>
              <a:t>21-11-2011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DBBF98-E208-4218-9581-181A22C31B1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7</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8</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a:t>
            </a:r>
            <a:r>
              <a:rPr lang="nl-NL" dirty="0" smtClean="0"/>
              <a:t>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10</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13</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21-11-2011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C5C7D-8C50-405A-95E3-8FA7CA97486E}" type="datetimeFigureOut">
              <a:rPr lang="nl-NL" smtClean="0"/>
              <a:pPr/>
              <a:t>21-11-2011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10DD8-D09B-42CD-89A8-F5517C46247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3161315"/>
          </a:xfrm>
          <a:prstGeom prst="rect">
            <a:avLst/>
          </a:prstGeom>
          <a:noFill/>
        </p:spPr>
        <p:txBody>
          <a:bodyPr wrap="square" rtlCol="0">
            <a:spAutoFit/>
          </a:bodyPr>
          <a:lstStyle/>
          <a:p>
            <a:pPr>
              <a:lnSpc>
                <a:spcPct val="75000"/>
              </a:lnSpc>
            </a:pPr>
            <a:r>
              <a:rPr lang="nl-NL" sz="4400" b="1" dirty="0" err="1" smtClean="0">
                <a:solidFill>
                  <a:schemeClr val="bg1"/>
                </a:solidFill>
              </a:rPr>
              <a:t>Idealis</a:t>
            </a:r>
            <a:r>
              <a:rPr lang="nl-NL" sz="4400" b="1" dirty="0" smtClean="0">
                <a:solidFill>
                  <a:schemeClr val="bg1"/>
                </a:solidFill>
              </a:rPr>
              <a:t>, </a:t>
            </a:r>
            <a:r>
              <a:rPr lang="nl-NL" sz="4400" b="1" dirty="0" err="1" smtClean="0">
                <a:solidFill>
                  <a:schemeClr val="bg1"/>
                </a:solidFill>
              </a:rPr>
              <a:t>Duwo</a:t>
            </a:r>
            <a:r>
              <a:rPr lang="nl-NL" sz="4400" b="1" dirty="0" smtClean="0">
                <a:solidFill>
                  <a:schemeClr val="bg1"/>
                </a:solidFill>
              </a:rPr>
              <a:t>, </a:t>
            </a:r>
            <a:r>
              <a:rPr lang="nl-NL" sz="4400" b="1" dirty="0" err="1" smtClean="0">
                <a:solidFill>
                  <a:schemeClr val="bg1"/>
                </a:solidFill>
              </a:rPr>
              <a:t>SSHu</a:t>
            </a:r>
            <a:r>
              <a:rPr lang="nl-NL" sz="4400" b="1" dirty="0" smtClean="0">
                <a:solidFill>
                  <a:schemeClr val="bg1"/>
                </a:solidFill>
              </a:rPr>
              <a:t>, </a:t>
            </a:r>
            <a:r>
              <a:rPr lang="nl-NL" sz="4400" b="1" dirty="0" err="1" smtClean="0">
                <a:solidFill>
                  <a:schemeClr val="bg1"/>
                </a:solidFill>
              </a:rPr>
              <a:t>Stadwonen</a:t>
            </a:r>
            <a:r>
              <a:rPr lang="nl-NL" sz="4400" b="1" dirty="0" smtClean="0">
                <a:solidFill>
                  <a:schemeClr val="bg1"/>
                </a:solidFill>
              </a:rPr>
              <a:t>, </a:t>
            </a:r>
            <a:r>
              <a:rPr lang="nl-NL" sz="4400" b="1" dirty="0" err="1" smtClean="0">
                <a:solidFill>
                  <a:schemeClr val="bg1"/>
                </a:solidFill>
              </a:rPr>
              <a:t>Vestide</a:t>
            </a:r>
            <a:r>
              <a:rPr lang="nl-NL" sz="4400" b="1" dirty="0" smtClean="0">
                <a:solidFill>
                  <a:schemeClr val="bg1"/>
                </a:solidFill>
              </a:rPr>
              <a:t>, </a:t>
            </a:r>
            <a:r>
              <a:rPr lang="nl-NL" sz="4400" b="1" dirty="0" err="1" smtClean="0">
                <a:solidFill>
                  <a:schemeClr val="bg1"/>
                </a:solidFill>
              </a:rPr>
              <a:t>Wonenbreburg</a:t>
            </a:r>
            <a:r>
              <a:rPr lang="nl-NL" sz="4400" b="1" dirty="0" smtClean="0">
                <a:solidFill>
                  <a:schemeClr val="bg1"/>
                </a:solidFill>
              </a:rPr>
              <a:t>, </a:t>
            </a:r>
            <a:r>
              <a:rPr lang="nl-NL" sz="4400" b="1" dirty="0" err="1" smtClean="0">
                <a:solidFill>
                  <a:schemeClr val="bg1"/>
                </a:solidFill>
              </a:rPr>
              <a:t>Lefier</a:t>
            </a:r>
            <a:r>
              <a:rPr lang="nl-NL" sz="4400" b="1" dirty="0" smtClean="0">
                <a:solidFill>
                  <a:schemeClr val="bg1"/>
                </a:solidFill>
              </a:rPr>
              <a:t>, SLS Wonen</a:t>
            </a:r>
          </a:p>
          <a:p>
            <a:pPr>
              <a:lnSpc>
                <a:spcPct val="75000"/>
              </a:lnSpc>
            </a:pPr>
            <a:endParaRPr lang="nl-NL" sz="4400" b="1" dirty="0" smtClean="0">
              <a:solidFill>
                <a:schemeClr val="bg1"/>
              </a:solidFill>
            </a:endParaRPr>
          </a:p>
          <a:p>
            <a:pPr>
              <a:lnSpc>
                <a:spcPct val="75000"/>
              </a:lnSpc>
            </a:pPr>
            <a:r>
              <a:rPr lang="nl-NL" sz="4400" b="1" dirty="0" smtClean="0">
                <a:solidFill>
                  <a:schemeClr val="bg1"/>
                </a:solidFill>
              </a:rPr>
              <a:t>en</a:t>
            </a:r>
          </a:p>
          <a:p>
            <a:pPr>
              <a:lnSpc>
                <a:spcPct val="75000"/>
              </a:lnSpc>
            </a:pPr>
            <a:r>
              <a:rPr lang="nl-NL" sz="4400" b="1" dirty="0" err="1" smtClean="0">
                <a:solidFill>
                  <a:schemeClr val="bg1"/>
                </a:solidFill>
              </a:rPr>
              <a:t>OnlineHuisrekening.nl</a:t>
            </a:r>
            <a:endParaRPr lang="nl-NL" sz="4400" b="1" dirty="0">
              <a:solidFill>
                <a:schemeClr val="bg1"/>
              </a:solidFill>
            </a:endParaRPr>
          </a:p>
        </p:txBody>
      </p:sp>
      <p:sp>
        <p:nvSpPr>
          <p:cNvPr id="5" name="Tekstvak 4"/>
          <p:cNvSpPr txBox="1"/>
          <p:nvPr/>
        </p:nvSpPr>
        <p:spPr>
          <a:xfrm>
            <a:off x="323528" y="4941168"/>
            <a:ext cx="8064896" cy="1015663"/>
          </a:xfrm>
          <a:prstGeom prst="rect">
            <a:avLst/>
          </a:prstGeom>
          <a:noFill/>
        </p:spPr>
        <p:txBody>
          <a:bodyPr wrap="square" rtlCol="0">
            <a:spAutoFit/>
          </a:bodyPr>
          <a:lstStyle/>
          <a:p>
            <a:r>
              <a:rPr lang="nl-NL" sz="3000" dirty="0" err="1" smtClean="0">
                <a:solidFill>
                  <a:schemeClr val="bg1"/>
                </a:solidFill>
              </a:rPr>
              <a:t>xx</a:t>
            </a:r>
            <a:r>
              <a:rPr lang="nl-NL" sz="3000" dirty="0" smtClean="0">
                <a:solidFill>
                  <a:schemeClr val="bg1"/>
                </a:solidFill>
              </a:rPr>
              <a:t> maand 2011</a:t>
            </a:r>
          </a:p>
          <a:p>
            <a:r>
              <a:rPr lang="nl-NL" sz="3000" dirty="0" smtClean="0">
                <a:solidFill>
                  <a:schemeClr val="bg1"/>
                </a:solidFill>
              </a:rPr>
              <a:t>Utrecht</a:t>
            </a:r>
            <a:endParaRPr lang="nl-NL" sz="3000" dirty="0">
              <a:solidFill>
                <a:schemeClr val="bg1"/>
              </a:solidFill>
            </a:endParaRPr>
          </a:p>
        </p:txBody>
      </p:sp>
      <p:pic>
        <p:nvPicPr>
          <p:cNvPr id="1026" name="Picture 2"/>
          <p:cNvPicPr>
            <a:picLocks noChangeAspect="1" noChangeArrowheads="1"/>
          </p:cNvPicPr>
          <p:nvPr/>
        </p:nvPicPr>
        <p:blipFill>
          <a:blip r:embed="rId3" cstate="print"/>
          <a:srcRect/>
          <a:stretch>
            <a:fillRect/>
          </a:stretch>
        </p:blipFill>
        <p:spPr bwMode="auto">
          <a:xfrm>
            <a:off x="6646540" y="6091200"/>
            <a:ext cx="2461964" cy="722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632311"/>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peilingen</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Gebruik maken van </a:t>
            </a:r>
            <a:r>
              <a:rPr lang="nl-NL" sz="2000" dirty="0" err="1" smtClean="0">
                <a:solidFill>
                  <a:schemeClr val="tx1">
                    <a:lumMod val="50000"/>
                    <a:lumOff val="50000"/>
                  </a:schemeClr>
                </a:solidFill>
              </a:rPr>
              <a:t>AdSpace</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corporatie</a:t>
            </a: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Basis + Intensieve samenwerking</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Inkomsten verdeling van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50/50,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verrekend als korting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a:t>
            </a: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a:t>
            </a:r>
            <a:r>
              <a:rPr lang="nl-NL" sz="3000" b="1" dirty="0" smtClean="0">
                <a:solidFill>
                  <a:schemeClr val="bg1"/>
                </a:solidFill>
              </a:rPr>
              <a:t>2 </a:t>
            </a:r>
            <a:r>
              <a:rPr lang="nl-NL" sz="3000" b="1" dirty="0" smtClean="0">
                <a:solidFill>
                  <a:schemeClr val="bg1"/>
                </a:solidFill>
              </a:rPr>
              <a:t>–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Commercieel</a:t>
            </a:r>
            <a:r>
              <a:rPr lang="en-US" dirty="0" smtClean="0"/>
              <a:t> </a:t>
            </a:r>
            <a:r>
              <a:rPr lang="en-US" dirty="0" err="1" smtClean="0"/>
              <a:t>uitbuiten</a:t>
            </a:r>
            <a:r>
              <a:rPr lang="en-US" dirty="0" smtClean="0"/>
              <a:t> platform</a:t>
            </a:r>
            <a:endParaRPr lang="en-US" dirty="0"/>
          </a:p>
        </p:txBody>
      </p:sp>
      <p:grpSp>
        <p:nvGrpSpPr>
          <p:cNvPr id="3" name="Groep 3"/>
          <p:cNvGrpSpPr/>
          <p:nvPr/>
        </p:nvGrpSpPr>
        <p:grpSpPr>
          <a:xfrm>
            <a:off x="2051720" y="1700808"/>
            <a:ext cx="2088232" cy="1390968"/>
            <a:chOff x="1907704" y="2708920"/>
            <a:chExt cx="4536504" cy="1008112"/>
          </a:xfrm>
        </p:grpSpPr>
        <p:sp>
          <p:nvSpPr>
            <p:cNvPr id="5" name="Afgeronde rechthoek 4"/>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vak 5"/>
            <p:cNvSpPr txBox="1"/>
            <p:nvPr/>
          </p:nvSpPr>
          <p:spPr>
            <a:xfrm>
              <a:off x="1907704" y="2708920"/>
              <a:ext cx="4536504" cy="468432"/>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p:txBody>
        </p:sp>
      </p:grpSp>
      <p:grpSp>
        <p:nvGrpSpPr>
          <p:cNvPr id="4" name="Tijdelijke aanduiding voor inhoud 9"/>
          <p:cNvGrpSpPr>
            <a:grpSpLocks noGrp="1"/>
          </p:cNvGrpSpPr>
          <p:nvPr>
            <p:ph idx="1"/>
          </p:nvPr>
        </p:nvGrpSpPr>
        <p:grpSpPr>
          <a:xfrm>
            <a:off x="4283968" y="1700807"/>
            <a:ext cx="2088232" cy="2232248"/>
            <a:chOff x="1907704" y="2708920"/>
            <a:chExt cx="4536504" cy="1157462"/>
          </a:xfrm>
        </p:grpSpPr>
        <p:sp>
          <p:nvSpPr>
            <p:cNvPr id="11" name="Afgeronde rechthoek 10"/>
            <p:cNvSpPr/>
            <p:nvPr/>
          </p:nvSpPr>
          <p:spPr>
            <a:xfrm>
              <a:off x="1907704" y="2708920"/>
              <a:ext cx="4536504" cy="1157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kstvak 11"/>
            <p:cNvSpPr txBox="1"/>
            <p:nvPr/>
          </p:nvSpPr>
          <p:spPr>
            <a:xfrm>
              <a:off x="1907704" y="2708920"/>
              <a:ext cx="4536504" cy="909651"/>
            </a:xfrm>
            <a:prstGeom prst="rect">
              <a:avLst/>
            </a:prstGeom>
            <a:noFill/>
          </p:spPr>
          <p:txBody>
            <a:bodyPr wrap="square" rtlCol="0">
              <a:spAutoFit/>
            </a:bodyPr>
            <a:lstStyle/>
            <a:p>
              <a:pPr algn="ctr"/>
              <a:r>
                <a:rPr lang="en-US" dirty="0" err="1" smtClean="0">
                  <a:solidFill>
                    <a:schemeClr val="bg1"/>
                  </a:solidFill>
                </a:rPr>
                <a:t>Compleet</a:t>
              </a:r>
              <a:endParaRPr lang="en-US" dirty="0" smtClean="0">
                <a:solidFill>
                  <a:schemeClr val="bg1"/>
                </a:solidFill>
              </a:endParaRP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p:txBody>
        </p:sp>
      </p:grpSp>
      <p:grpSp>
        <p:nvGrpSpPr>
          <p:cNvPr id="7" name="Groep 12"/>
          <p:cNvGrpSpPr/>
          <p:nvPr/>
        </p:nvGrpSpPr>
        <p:grpSpPr>
          <a:xfrm>
            <a:off x="6516216" y="1700807"/>
            <a:ext cx="2088232" cy="2880320"/>
            <a:chOff x="1907704" y="2708920"/>
            <a:chExt cx="4536504" cy="1008112"/>
          </a:xfrm>
        </p:grpSpPr>
        <p:sp>
          <p:nvSpPr>
            <p:cNvPr id="14" name="Afgeronde rechthoek 13"/>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kstvak 14"/>
            <p:cNvSpPr txBox="1"/>
            <p:nvPr/>
          </p:nvSpPr>
          <p:spPr>
            <a:xfrm>
              <a:off x="1907704" y="2708920"/>
              <a:ext cx="4536504" cy="904863"/>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a:p>
              <a:pPr>
                <a:buFont typeface="Arial" pitchFamily="34" charset="0"/>
                <a:buChar char="•"/>
              </a:pPr>
              <a:r>
                <a:rPr lang="en-US" dirty="0" smtClean="0">
                  <a:solidFill>
                    <a:schemeClr val="bg1"/>
                  </a:solidFill>
                </a:rPr>
                <a:t>Extra </a:t>
              </a:r>
              <a:r>
                <a:rPr lang="en-US" dirty="0" err="1" smtClean="0">
                  <a:solidFill>
                    <a:schemeClr val="bg1"/>
                  </a:solidFill>
                </a:rPr>
                <a:t>functies</a:t>
              </a:r>
              <a:endParaRPr lang="en-US" dirty="0" smtClean="0">
                <a:solidFill>
                  <a:schemeClr val="bg1"/>
                </a:solidFill>
              </a:endParaRPr>
            </a:p>
            <a:p>
              <a:pPr>
                <a:buFont typeface="Arial" pitchFamily="34" charset="0"/>
                <a:buChar char="•"/>
              </a:pPr>
              <a:r>
                <a:rPr lang="en-US" dirty="0" err="1" smtClean="0">
                  <a:solidFill>
                    <a:schemeClr val="bg1"/>
                  </a:solidFill>
                </a:rPr>
                <a:t>Analyse</a:t>
              </a:r>
              <a:r>
                <a:rPr lang="en-US" dirty="0" smtClean="0">
                  <a:solidFill>
                    <a:schemeClr val="bg1"/>
                  </a:solidFill>
                </a:rPr>
                <a:t> </a:t>
              </a:r>
              <a:r>
                <a:rPr lang="en-US" dirty="0" err="1" smtClean="0">
                  <a:solidFill>
                    <a:schemeClr val="bg1"/>
                  </a:solidFill>
                </a:rPr>
                <a:t>mogelijkheden</a:t>
              </a:r>
              <a:endParaRPr lang="en-US" dirty="0" smtClean="0">
                <a:solidFill>
                  <a:schemeClr val="bg1"/>
                </a:solidFill>
              </a:endParaRPr>
            </a:p>
          </p:txBody>
        </p:sp>
      </p:grpSp>
      <p:cxnSp>
        <p:nvCxnSpPr>
          <p:cNvPr id="19" name="Rechte verbindingslijn 18"/>
          <p:cNvCxnSpPr/>
          <p:nvPr/>
        </p:nvCxnSpPr>
        <p:spPr>
          <a:xfrm>
            <a:off x="4211960" y="1412775"/>
            <a:ext cx="0" cy="3744416"/>
          </a:xfrm>
          <a:prstGeom prst="line">
            <a:avLst/>
          </a:prstGeom>
          <a:ln w="34925">
            <a:prstDash val="sysDash"/>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2123728" y="4725143"/>
            <a:ext cx="1944216" cy="369332"/>
          </a:xfrm>
          <a:prstGeom prst="rect">
            <a:avLst/>
          </a:prstGeom>
          <a:noFill/>
        </p:spPr>
        <p:txBody>
          <a:bodyPr wrap="square" rtlCol="0">
            <a:spAutoFit/>
          </a:bodyPr>
          <a:lstStyle/>
          <a:p>
            <a:r>
              <a:rPr lang="en-US" dirty="0" err="1" smtClean="0"/>
              <a:t>Passief</a:t>
            </a:r>
            <a:r>
              <a:rPr lang="en-US" dirty="0" smtClean="0"/>
              <a:t> </a:t>
            </a:r>
            <a:r>
              <a:rPr lang="en-US" dirty="0" err="1" smtClean="0"/>
              <a:t>aanbieden</a:t>
            </a:r>
            <a:endParaRPr lang="en-US" dirty="0"/>
          </a:p>
        </p:txBody>
      </p:sp>
      <p:sp>
        <p:nvSpPr>
          <p:cNvPr id="21" name="Tekstvak 20"/>
          <p:cNvSpPr txBox="1"/>
          <p:nvPr/>
        </p:nvSpPr>
        <p:spPr>
          <a:xfrm>
            <a:off x="4355976" y="4715851"/>
            <a:ext cx="1944216" cy="369332"/>
          </a:xfrm>
          <a:prstGeom prst="rect">
            <a:avLst/>
          </a:prstGeom>
          <a:noFill/>
        </p:spPr>
        <p:txBody>
          <a:bodyPr wrap="square" rtlCol="0">
            <a:spAutoFit/>
          </a:bodyPr>
          <a:lstStyle/>
          <a:p>
            <a:r>
              <a:rPr lang="en-US" dirty="0" err="1" smtClean="0"/>
              <a:t>Actief</a:t>
            </a:r>
            <a:r>
              <a:rPr lang="en-US" dirty="0" smtClean="0"/>
              <a:t> </a:t>
            </a:r>
            <a:r>
              <a:rPr lang="en-US" dirty="0" err="1" smtClean="0"/>
              <a:t>aanbieden</a:t>
            </a:r>
            <a:endParaRPr lang="en-US" dirty="0"/>
          </a:p>
        </p:txBody>
      </p:sp>
      <p:sp>
        <p:nvSpPr>
          <p:cNvPr id="22" name="Tekstvak 21"/>
          <p:cNvSpPr txBox="1"/>
          <p:nvPr/>
        </p:nvSpPr>
        <p:spPr>
          <a:xfrm>
            <a:off x="323528" y="5373216"/>
            <a:ext cx="8496944" cy="923330"/>
          </a:xfrm>
          <a:prstGeom prst="rect">
            <a:avLst/>
          </a:prstGeom>
          <a:noFill/>
        </p:spPr>
        <p:txBody>
          <a:bodyPr wrap="square" rtlCol="0">
            <a:spAutoFit/>
          </a:bodyPr>
          <a:lstStyle/>
          <a:p>
            <a:r>
              <a:rPr lang="en-US" dirty="0" err="1" smtClean="0"/>
              <a:t>Tevens</a:t>
            </a:r>
            <a:r>
              <a:rPr lang="en-US" dirty="0" smtClean="0"/>
              <a:t> </a:t>
            </a:r>
            <a:r>
              <a:rPr lang="en-US" dirty="0" err="1" smtClean="0"/>
              <a:t>commercieel</a:t>
            </a:r>
            <a:r>
              <a:rPr lang="en-US" dirty="0" smtClean="0"/>
              <a:t> </a:t>
            </a:r>
            <a:r>
              <a:rPr lang="en-US" dirty="0" err="1" smtClean="0"/>
              <a:t>uitbuiten</a:t>
            </a:r>
            <a:r>
              <a:rPr lang="en-US" dirty="0" smtClean="0"/>
              <a:t> van platform</a:t>
            </a:r>
            <a:r>
              <a:rPr lang="en-US" dirty="0" smtClean="0"/>
              <a:t>. </a:t>
            </a:r>
            <a:r>
              <a:rPr lang="en-US" dirty="0" err="1" smtClean="0"/>
              <a:t>Inkomsten</a:t>
            </a:r>
            <a:r>
              <a:rPr lang="en-US" dirty="0" smtClean="0"/>
              <a:t> 50/50 </a:t>
            </a:r>
            <a:r>
              <a:rPr lang="en-US" dirty="0" err="1" smtClean="0"/>
              <a:t>verdeeld</a:t>
            </a:r>
            <a:r>
              <a:rPr lang="en-US" dirty="0" smtClean="0"/>
              <a:t>. </a:t>
            </a:r>
            <a:r>
              <a:rPr lang="en-US" dirty="0" err="1" smtClean="0"/>
              <a:t>Kosten</a:t>
            </a:r>
            <a:r>
              <a:rPr lang="en-US" dirty="0" smtClean="0"/>
              <a:t> OH </a:t>
            </a:r>
            <a:r>
              <a:rPr lang="en-US" dirty="0" err="1" smtClean="0"/>
              <a:t>worden</a:t>
            </a:r>
            <a:r>
              <a:rPr lang="en-US" dirty="0" smtClean="0"/>
              <a:t> </a:t>
            </a:r>
            <a:r>
              <a:rPr lang="en-US" dirty="0" err="1" smtClean="0"/>
              <a:t>gecompenseerd</a:t>
            </a:r>
            <a:r>
              <a:rPr lang="en-US" dirty="0" smtClean="0"/>
              <a:t>. </a:t>
            </a:r>
            <a:r>
              <a:rPr lang="en-US" dirty="0" err="1" smtClean="0"/>
              <a:t>Bij</a:t>
            </a:r>
            <a:r>
              <a:rPr lang="en-US" dirty="0" smtClean="0"/>
              <a:t> </a:t>
            </a:r>
            <a:r>
              <a:rPr lang="en-US" dirty="0" err="1" smtClean="0"/>
              <a:t>actief</a:t>
            </a:r>
            <a:r>
              <a:rPr lang="en-US" dirty="0" smtClean="0"/>
              <a:t> </a:t>
            </a:r>
            <a:r>
              <a:rPr lang="en-US" dirty="0" err="1" smtClean="0"/>
              <a:t>aanbieden</a:t>
            </a:r>
            <a:r>
              <a:rPr lang="en-US" dirty="0" smtClean="0"/>
              <a:t> van de </a:t>
            </a:r>
            <a:r>
              <a:rPr lang="en-US" dirty="0" err="1" smtClean="0"/>
              <a:t>dienst</a:t>
            </a:r>
            <a:r>
              <a:rPr lang="en-US" dirty="0" smtClean="0"/>
              <a:t> </a:t>
            </a:r>
            <a:r>
              <a:rPr lang="en-US" dirty="0" err="1" smtClean="0"/>
              <a:t>worden</a:t>
            </a:r>
            <a:r>
              <a:rPr lang="en-US" dirty="0" smtClean="0"/>
              <a:t> </a:t>
            </a:r>
            <a:r>
              <a:rPr lang="en-US" dirty="0" err="1" smtClean="0"/>
              <a:t>studenten</a:t>
            </a:r>
            <a:r>
              <a:rPr lang="en-US" dirty="0" smtClean="0"/>
              <a:t> </a:t>
            </a:r>
            <a:r>
              <a:rPr lang="en-US" dirty="0" err="1" smtClean="0"/>
              <a:t>automatisch</a:t>
            </a:r>
            <a:r>
              <a:rPr lang="en-US" dirty="0" smtClean="0"/>
              <a:t> lid en het platform </a:t>
            </a:r>
            <a:r>
              <a:rPr lang="en-US" dirty="0" err="1" smtClean="0"/>
              <a:t>als</a:t>
            </a:r>
            <a:r>
              <a:rPr lang="en-US" dirty="0" smtClean="0"/>
              <a:t> </a:t>
            </a:r>
            <a:r>
              <a:rPr lang="en-US" dirty="0" err="1" smtClean="0"/>
              <a:t>geheel</a:t>
            </a:r>
            <a:r>
              <a:rPr lang="en-US" dirty="0" smtClean="0"/>
              <a:t> </a:t>
            </a:r>
            <a:r>
              <a:rPr lang="en-US" dirty="0" err="1" smtClean="0"/>
              <a:t>interessanter</a:t>
            </a:r>
            <a:r>
              <a:rPr lang="en-US" dirty="0" smtClean="0"/>
              <a:t> </a:t>
            </a:r>
            <a:r>
              <a:rPr lang="en-US" dirty="0" err="1" smtClean="0"/>
              <a:t>voor</a:t>
            </a:r>
            <a:r>
              <a:rPr lang="en-US" dirty="0" smtClean="0"/>
              <a:t> </a:t>
            </a:r>
            <a:r>
              <a:rPr lang="en-US" dirty="0" err="1" smtClean="0"/>
              <a:t>reclame</a:t>
            </a:r>
            <a:r>
              <a:rPr lang="en-US" dirty="0" smtClean="0"/>
              <a:t> </a:t>
            </a:r>
            <a:r>
              <a:rPr lang="en-US" dirty="0" err="1" smtClean="0"/>
              <a:t>doeleinden</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Uit</a:t>
            </a:r>
            <a:r>
              <a:rPr lang="en-US" dirty="0" smtClean="0"/>
              <a:t> </a:t>
            </a:r>
            <a:r>
              <a:rPr lang="en-US" dirty="0" err="1" smtClean="0"/>
              <a:t>te</a:t>
            </a:r>
            <a:r>
              <a:rPr lang="en-US" dirty="0" smtClean="0"/>
              <a:t> </a:t>
            </a:r>
            <a:r>
              <a:rPr lang="en-US" dirty="0" err="1" smtClean="0"/>
              <a:t>werken</a:t>
            </a:r>
            <a:endParaRPr lang="en-US" dirty="0"/>
          </a:p>
        </p:txBody>
      </p:sp>
      <p:sp>
        <p:nvSpPr>
          <p:cNvPr id="3" name="Tijdelijke aanduiding voor inhoud 2"/>
          <p:cNvSpPr>
            <a:spLocks noGrp="1"/>
          </p:cNvSpPr>
          <p:nvPr>
            <p:ph idx="1"/>
          </p:nvPr>
        </p:nvSpPr>
        <p:spPr/>
        <p:txBody>
          <a:bodyPr>
            <a:normAutofit lnSpcReduction="10000"/>
          </a:bodyPr>
          <a:lstStyle/>
          <a:p>
            <a:r>
              <a:rPr lang="en-US" dirty="0" smtClean="0"/>
              <a:t>Business Case – </a:t>
            </a:r>
            <a:r>
              <a:rPr lang="en-US" dirty="0" err="1" smtClean="0"/>
              <a:t>financiele</a:t>
            </a:r>
            <a:r>
              <a:rPr lang="en-US" dirty="0" smtClean="0"/>
              <a:t> </a:t>
            </a:r>
            <a:r>
              <a:rPr lang="en-US" dirty="0" err="1" smtClean="0"/>
              <a:t>verantwoording</a:t>
            </a:r>
            <a:r>
              <a:rPr lang="en-US" dirty="0" smtClean="0"/>
              <a:t> (extra </a:t>
            </a:r>
            <a:r>
              <a:rPr lang="en-US" dirty="0" err="1" smtClean="0"/>
              <a:t>kosten</a:t>
            </a:r>
            <a:r>
              <a:rPr lang="en-US" dirty="0" smtClean="0"/>
              <a:t> </a:t>
            </a:r>
            <a:r>
              <a:rPr lang="en-US" dirty="0" err="1" smtClean="0"/>
              <a:t>besparing</a:t>
            </a:r>
            <a:r>
              <a:rPr lang="en-US" dirty="0" smtClean="0"/>
              <a:t> </a:t>
            </a:r>
            <a:r>
              <a:rPr lang="en-US" dirty="0" err="1" smtClean="0"/>
              <a:t>toevoegen</a:t>
            </a:r>
            <a:r>
              <a:rPr lang="en-US" dirty="0" smtClean="0"/>
              <a:t>) + (</a:t>
            </a:r>
            <a:r>
              <a:rPr lang="en-US" dirty="0" err="1" smtClean="0"/>
              <a:t>Ons</a:t>
            </a:r>
            <a:r>
              <a:rPr lang="en-US" dirty="0" smtClean="0"/>
              <a:t> </a:t>
            </a:r>
            <a:r>
              <a:rPr lang="en-US" dirty="0" err="1" smtClean="0"/>
              <a:t>idee</a:t>
            </a:r>
            <a:r>
              <a:rPr lang="en-US" dirty="0" smtClean="0"/>
              <a:t> </a:t>
            </a:r>
            <a:r>
              <a:rPr lang="en-US" dirty="0" err="1" smtClean="0"/>
              <a:t>niet</a:t>
            </a:r>
            <a:r>
              <a:rPr lang="en-US" dirty="0" smtClean="0"/>
              <a:t> </a:t>
            </a:r>
            <a:r>
              <a:rPr lang="en-US" dirty="0" err="1" smtClean="0"/>
              <a:t>verkopen</a:t>
            </a:r>
            <a:r>
              <a:rPr lang="en-US" dirty="0" smtClean="0"/>
              <a:t> </a:t>
            </a:r>
            <a:r>
              <a:rPr lang="en-US" dirty="0" err="1" smtClean="0"/>
              <a:t>als</a:t>
            </a:r>
            <a:r>
              <a:rPr lang="en-US" dirty="0" smtClean="0"/>
              <a:t> </a:t>
            </a:r>
            <a:r>
              <a:rPr lang="en-US" dirty="0" err="1" smtClean="0"/>
              <a:t>kosten</a:t>
            </a:r>
            <a:r>
              <a:rPr lang="en-US" dirty="0" err="1" smtClean="0"/>
              <a:t>besparing</a:t>
            </a:r>
            <a:r>
              <a:rPr lang="en-US" dirty="0" smtClean="0"/>
              <a:t> </a:t>
            </a:r>
            <a:r>
              <a:rPr lang="en-US" dirty="0" err="1" smtClean="0"/>
              <a:t>maar</a:t>
            </a:r>
            <a:r>
              <a:rPr lang="en-US" dirty="0" smtClean="0"/>
              <a:t> </a:t>
            </a:r>
            <a:r>
              <a:rPr lang="en-US" dirty="0" err="1" smtClean="0"/>
              <a:t>meer</a:t>
            </a:r>
            <a:r>
              <a:rPr lang="en-US" dirty="0" smtClean="0"/>
              <a:t> </a:t>
            </a:r>
            <a:r>
              <a:rPr lang="en-US" dirty="0" err="1" smtClean="0"/>
              <a:t>als</a:t>
            </a:r>
            <a:r>
              <a:rPr lang="en-US" dirty="0" smtClean="0"/>
              <a:t> </a:t>
            </a:r>
            <a:r>
              <a:rPr lang="en-US" dirty="0" err="1" smtClean="0"/>
              <a:t>innovativiteit</a:t>
            </a:r>
            <a:r>
              <a:rPr lang="en-US" dirty="0" smtClean="0"/>
              <a:t> </a:t>
            </a:r>
            <a:r>
              <a:rPr lang="en-US" dirty="0" err="1" smtClean="0"/>
              <a:t>wat</a:t>
            </a:r>
            <a:r>
              <a:rPr lang="en-US" dirty="0" smtClean="0"/>
              <a:t> </a:t>
            </a:r>
            <a:r>
              <a:rPr lang="en-US" dirty="0" err="1" smtClean="0"/>
              <a:t>niets</a:t>
            </a:r>
            <a:r>
              <a:rPr lang="en-US" dirty="0" smtClean="0"/>
              <a:t> extra’s </a:t>
            </a:r>
            <a:r>
              <a:rPr lang="en-US" dirty="0" err="1" smtClean="0"/>
              <a:t>hoeft</a:t>
            </a:r>
            <a:r>
              <a:rPr lang="en-US" dirty="0" smtClean="0"/>
              <a:t> </a:t>
            </a:r>
            <a:r>
              <a:rPr lang="en-US" dirty="0" err="1" smtClean="0"/>
              <a:t>te</a:t>
            </a:r>
            <a:r>
              <a:rPr lang="en-US" dirty="0" smtClean="0"/>
              <a:t> </a:t>
            </a:r>
            <a:r>
              <a:rPr lang="en-US" dirty="0" err="1" smtClean="0"/>
              <a:t>kosten</a:t>
            </a:r>
            <a:r>
              <a:rPr lang="en-US" dirty="0" smtClean="0"/>
              <a:t> = </a:t>
            </a:r>
            <a:r>
              <a:rPr lang="en-US" dirty="0" err="1" smtClean="0"/>
              <a:t>andere</a:t>
            </a:r>
            <a:r>
              <a:rPr lang="en-US" dirty="0" smtClean="0"/>
              <a:t> </a:t>
            </a:r>
            <a:r>
              <a:rPr lang="en-US" dirty="0" err="1" smtClean="0"/>
              <a:t>positiviere</a:t>
            </a:r>
            <a:r>
              <a:rPr lang="en-US" dirty="0" smtClean="0"/>
              <a:t> </a:t>
            </a:r>
            <a:r>
              <a:rPr lang="en-US" dirty="0" err="1" smtClean="0"/>
              <a:t>insteek</a:t>
            </a:r>
            <a:r>
              <a:rPr lang="en-US" dirty="0" smtClean="0"/>
              <a:t>).</a:t>
            </a:r>
            <a:endParaRPr lang="en-US" dirty="0" smtClean="0"/>
          </a:p>
          <a:p>
            <a:r>
              <a:rPr lang="en-US" dirty="0" err="1" smtClean="0"/>
              <a:t>Algemeen</a:t>
            </a:r>
            <a:r>
              <a:rPr lang="en-US" dirty="0" smtClean="0"/>
              <a:t> </a:t>
            </a:r>
            <a:r>
              <a:rPr lang="en-US" dirty="0" err="1" smtClean="0"/>
              <a:t>gezien</a:t>
            </a:r>
            <a:r>
              <a:rPr lang="en-US" dirty="0" smtClean="0"/>
              <a:t> </a:t>
            </a:r>
            <a:r>
              <a:rPr lang="en-US" dirty="0" err="1" smtClean="0"/>
              <a:t>moet</a:t>
            </a:r>
            <a:r>
              <a:rPr lang="en-US" dirty="0" smtClean="0"/>
              <a:t> </a:t>
            </a:r>
            <a:r>
              <a:rPr lang="en-US" dirty="0" err="1" smtClean="0"/>
              <a:t>er</a:t>
            </a:r>
            <a:r>
              <a:rPr lang="en-US" dirty="0" smtClean="0"/>
              <a:t> op </a:t>
            </a:r>
            <a:r>
              <a:rPr lang="en-US" dirty="0" err="1" smtClean="0"/>
              <a:t>volgende</a:t>
            </a:r>
            <a:r>
              <a:rPr lang="en-US" dirty="0" smtClean="0"/>
              <a:t> 3 </a:t>
            </a:r>
            <a:r>
              <a:rPr lang="en-US" dirty="0" err="1" smtClean="0"/>
              <a:t>vlakken</a:t>
            </a:r>
            <a:r>
              <a:rPr lang="en-US" dirty="0" smtClean="0"/>
              <a:t> </a:t>
            </a:r>
            <a:r>
              <a:rPr lang="en-US" dirty="0" err="1" smtClean="0"/>
              <a:t>een</a:t>
            </a:r>
            <a:r>
              <a:rPr lang="en-US" dirty="0" smtClean="0"/>
              <a:t> </a:t>
            </a:r>
            <a:r>
              <a:rPr lang="en-US" dirty="0" err="1" smtClean="0"/>
              <a:t>keuze</a:t>
            </a:r>
            <a:r>
              <a:rPr lang="en-US" dirty="0" smtClean="0"/>
              <a:t> </a:t>
            </a:r>
            <a:r>
              <a:rPr lang="en-US" dirty="0" err="1" smtClean="0"/>
              <a:t>worden</a:t>
            </a:r>
            <a:r>
              <a:rPr lang="en-US" dirty="0" smtClean="0"/>
              <a:t> </a:t>
            </a:r>
            <a:r>
              <a:rPr lang="en-US" dirty="0" err="1" smtClean="0"/>
              <a:t>gemaakt</a:t>
            </a:r>
            <a:r>
              <a:rPr lang="en-US" dirty="0" smtClean="0"/>
              <a:t>: </a:t>
            </a:r>
            <a:r>
              <a:rPr lang="en-US" dirty="0" smtClean="0"/>
              <a:t>(</a:t>
            </a:r>
            <a:r>
              <a:rPr lang="en-US" dirty="0" err="1" smtClean="0"/>
              <a:t>niet</a:t>
            </a:r>
            <a:r>
              <a:rPr lang="en-US" dirty="0" smtClean="0"/>
              <a:t> </a:t>
            </a:r>
            <a:r>
              <a:rPr lang="en-US" dirty="0" err="1" smtClean="0"/>
              <a:t>kences</a:t>
            </a:r>
            <a:r>
              <a:rPr lang="en-US" dirty="0" smtClean="0"/>
              <a:t> breed </a:t>
            </a:r>
            <a:r>
              <a:rPr lang="en-US" dirty="0" err="1" smtClean="0"/>
              <a:t>maar</a:t>
            </a:r>
            <a:r>
              <a:rPr lang="en-US" dirty="0" smtClean="0"/>
              <a:t> per </a:t>
            </a:r>
            <a:r>
              <a:rPr lang="en-US" dirty="0" err="1" smtClean="0"/>
              <a:t>huisvester</a:t>
            </a:r>
            <a:r>
              <a:rPr lang="en-US" dirty="0" smtClean="0"/>
              <a:t> of </a:t>
            </a:r>
            <a:r>
              <a:rPr lang="en-US" dirty="0" err="1" smtClean="0"/>
              <a:t>iets</a:t>
            </a:r>
            <a:r>
              <a:rPr lang="en-US" dirty="0" smtClean="0"/>
              <a:t> </a:t>
            </a:r>
            <a:r>
              <a:rPr lang="en-US" dirty="0" err="1" smtClean="0"/>
              <a:t>anders</a:t>
            </a:r>
            <a:r>
              <a:rPr lang="en-US" dirty="0" smtClean="0"/>
              <a:t> </a:t>
            </a:r>
            <a:r>
              <a:rPr lang="en-US" dirty="0" err="1" smtClean="0"/>
              <a:t>brainstormen</a:t>
            </a:r>
            <a:r>
              <a:rPr lang="en-US"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4555093"/>
          </a:xfrm>
          <a:prstGeom prst="rect">
            <a:avLst/>
          </a:prstGeom>
          <a:noFill/>
        </p:spPr>
        <p:txBody>
          <a:bodyPr wrap="square" rtlCol="0">
            <a:spAutoFit/>
          </a:bodyPr>
          <a:lstStyle/>
          <a:p>
            <a:r>
              <a:rPr lang="nl-NL" sz="2500" b="1" dirty="0" smtClean="0">
                <a:solidFill>
                  <a:schemeClr val="tx1">
                    <a:lumMod val="50000"/>
                    <a:lumOff val="50000"/>
                  </a:schemeClr>
                </a:solidFill>
              </a:rPr>
              <a:t>Aanbieding 1</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1</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a:t>
            </a:r>
            <a:r>
              <a:rPr lang="nl-NL" sz="2000" dirty="0" smtClean="0">
                <a:solidFill>
                  <a:schemeClr val="tx1">
                    <a:lumMod val="50000"/>
                    <a:lumOff val="50000"/>
                  </a:schemeClr>
                </a:solidFill>
              </a:rPr>
              <a:t>jaar 50%, 2</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30%, 3</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10</a:t>
            </a:r>
            <a:r>
              <a:rPr lang="nl-NL" sz="2000" dirty="0" smtClean="0">
                <a:solidFill>
                  <a:schemeClr val="tx1">
                    <a:lumMod val="50000"/>
                    <a:lumOff val="50000"/>
                  </a:schemeClr>
                </a:solidFill>
              </a:rPr>
              <a:t>%</a:t>
            </a:r>
          </a:p>
          <a:p>
            <a:pPr lvl="1">
              <a:buFont typeface="Arial" pitchFamily="34" charset="0"/>
              <a:buChar char="•"/>
            </a:pPr>
            <a:r>
              <a:rPr lang="nl-NL" sz="2000" dirty="0" smtClean="0">
                <a:solidFill>
                  <a:schemeClr val="tx1">
                    <a:lumMod val="50000"/>
                    <a:lumOff val="50000"/>
                  </a:schemeClr>
                </a:solidFill>
              </a:rPr>
              <a:t>Het eerste jaar zijn niet meteen alle studenten te bereiken dat moet groeien</a:t>
            </a:r>
          </a:p>
          <a:p>
            <a:pPr lvl="1">
              <a:buFont typeface="Arial" pitchFamily="34" charset="0"/>
              <a:buChar char="•"/>
            </a:pPr>
            <a:r>
              <a:rPr lang="nl-NL" sz="2000" dirty="0" smtClean="0">
                <a:solidFill>
                  <a:schemeClr val="tx1">
                    <a:lumMod val="50000"/>
                    <a:lumOff val="50000"/>
                  </a:schemeClr>
                </a:solidFill>
              </a:rPr>
              <a:t>Groeiende kosten voor OHR om aanbod studenten te faciliteren.</a:t>
            </a:r>
          </a:p>
          <a:p>
            <a:endParaRPr lang="nl-NL" sz="2000" b="1" dirty="0" smtClean="0">
              <a:solidFill>
                <a:schemeClr val="tx1">
                  <a:lumMod val="50000"/>
                  <a:lumOff val="50000"/>
                </a:schemeClr>
              </a:solidFill>
            </a:endParaRPr>
          </a:p>
          <a:p>
            <a:r>
              <a:rPr lang="nl-NL" sz="2000" b="1" dirty="0" smtClean="0">
                <a:solidFill>
                  <a:schemeClr val="tx1">
                    <a:lumMod val="50000"/>
                    <a:lumOff val="50000"/>
                  </a:schemeClr>
                </a:solidFill>
              </a:rPr>
              <a:t>Aanbieding 2</a:t>
            </a:r>
          </a:p>
          <a:p>
            <a:pPr>
              <a:buFont typeface="Arial" pitchFamily="34" charset="0"/>
              <a:buChar char="•"/>
            </a:pPr>
            <a:r>
              <a:rPr lang="nl-NL" sz="2000" dirty="0" smtClean="0">
                <a:solidFill>
                  <a:schemeClr val="tx1">
                    <a:lumMod val="50000"/>
                    <a:lumOff val="50000"/>
                  </a:schemeClr>
                </a:solidFill>
              </a:rPr>
              <a:t>Korting geven met inkomsten uit de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 van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op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korting.</a:t>
            </a:r>
            <a:endParaRPr lang="nl-NL" sz="2000" dirty="0" smtClean="0">
              <a:solidFill>
                <a:schemeClr val="tx1">
                  <a:lumMod val="50000"/>
                  <a:lumOff val="50000"/>
                </a:schemeClr>
              </a:solidFill>
            </a:endParaRPr>
          </a:p>
          <a:p>
            <a:pPr lvl="1">
              <a:buFont typeface="Arial" pitchFamily="34" charset="0"/>
              <a:buChar char="•"/>
            </a:pPr>
            <a:endParaRPr lang="nl-NL" sz="2000" dirty="0" smtClean="0">
              <a:solidFill>
                <a:schemeClr val="tx1">
                  <a:lumMod val="50000"/>
                  <a:lumOff val="50000"/>
                </a:schemeClr>
              </a:solidFill>
            </a:endParaRPr>
          </a:p>
          <a:p>
            <a:pPr lvl="1">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Kortingen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1507336"/>
          </a:xfrm>
          <a:prstGeom prst="rect">
            <a:avLst/>
          </a:prstGeom>
          <a:noFill/>
        </p:spPr>
        <p:txBody>
          <a:bodyPr wrap="square" rtlCol="0">
            <a:spAutoFit/>
          </a:bodyPr>
          <a:lstStyle/>
          <a:p>
            <a:pPr>
              <a:lnSpc>
                <a:spcPct val="75000"/>
              </a:lnSpc>
            </a:pPr>
            <a:endParaRPr lang="nl-NL" sz="6000" b="1" dirty="0" smtClean="0">
              <a:solidFill>
                <a:schemeClr val="bg1"/>
              </a:solidFill>
            </a:endParaRPr>
          </a:p>
          <a:p>
            <a:pPr>
              <a:lnSpc>
                <a:spcPct val="75000"/>
              </a:lnSpc>
            </a:pPr>
            <a:r>
              <a:rPr lang="nl-NL" sz="6000" b="1" dirty="0" smtClean="0">
                <a:solidFill>
                  <a:schemeClr val="bg1"/>
                </a:solidFill>
              </a:rPr>
              <a:t>Bedankt!</a:t>
            </a:r>
          </a:p>
        </p:txBody>
      </p:sp>
      <p:sp>
        <p:nvSpPr>
          <p:cNvPr id="6" name="Rechthoek 5"/>
          <p:cNvSpPr/>
          <p:nvPr/>
        </p:nvSpPr>
        <p:spPr>
          <a:xfrm>
            <a:off x="5004048" y="5085184"/>
            <a:ext cx="374441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8" name="Tekstvak 7"/>
          <p:cNvSpPr txBox="1"/>
          <p:nvPr/>
        </p:nvSpPr>
        <p:spPr>
          <a:xfrm>
            <a:off x="5148064" y="5157192"/>
            <a:ext cx="3024336" cy="400110"/>
          </a:xfrm>
          <a:prstGeom prst="rect">
            <a:avLst/>
          </a:prstGeom>
          <a:noFill/>
        </p:spPr>
        <p:txBody>
          <a:bodyPr wrap="square" rtlCol="0">
            <a:spAutoFit/>
          </a:bodyPr>
          <a:lstStyle/>
          <a:p>
            <a:r>
              <a:rPr lang="nl-NL" sz="2000" b="1" dirty="0" smtClean="0"/>
              <a:t>Ja, ik wil partner worden!</a:t>
            </a:r>
            <a:endParaRPr lang="nl-NL" sz="2000" b="1" dirty="0"/>
          </a:p>
        </p:txBody>
      </p:sp>
      <p:sp>
        <p:nvSpPr>
          <p:cNvPr id="9" name="Tekstvak 8"/>
          <p:cNvSpPr txBox="1"/>
          <p:nvPr/>
        </p:nvSpPr>
        <p:spPr>
          <a:xfrm>
            <a:off x="323528" y="2996952"/>
            <a:ext cx="8064896" cy="553998"/>
          </a:xfrm>
          <a:prstGeom prst="rect">
            <a:avLst/>
          </a:prstGeom>
          <a:noFill/>
        </p:spPr>
        <p:txBody>
          <a:bodyPr wrap="square" rtlCol="0">
            <a:spAutoFit/>
          </a:bodyPr>
          <a:lstStyle/>
          <a:p>
            <a:r>
              <a:rPr lang="nl-NL" sz="3000" dirty="0" smtClean="0">
                <a:solidFill>
                  <a:schemeClr val="bg1"/>
                </a:solidFill>
              </a:rPr>
              <a:t>Uw vragen?</a:t>
            </a:r>
            <a:endParaRPr lang="nl-NL" sz="3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3785652"/>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Mogelijkheid versturen van 40.000 mails</a:t>
            </a:r>
            <a:endParaRPr lang="nl-NL" sz="2500" b="1"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Gegevens verstrekking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aan OHR (wetmatig probleem voor aanmaken studenten op accounts op OHR)</a:t>
            </a:r>
          </a:p>
          <a:p>
            <a:pPr>
              <a:buFont typeface="Arial" pitchFamily="34" charset="0"/>
              <a:buChar char="•"/>
            </a:pPr>
            <a:r>
              <a:rPr lang="nl-NL" sz="2000" dirty="0" smtClean="0">
                <a:solidFill>
                  <a:schemeClr val="tx1">
                    <a:lumMod val="50000"/>
                    <a:lumOff val="50000"/>
                  </a:schemeClr>
                </a:solidFill>
              </a:rPr>
              <a:t>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Wat nog ter discussie staat?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Rechthoek 3"/>
          <p:cNvSpPr/>
          <p:nvPr/>
        </p:nvSpPr>
        <p:spPr>
          <a:xfrm>
            <a:off x="5508104" y="5085184"/>
            <a:ext cx="3240360"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Afbeelding 4"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6" name="Tekstvak 5"/>
          <p:cNvSpPr txBox="1"/>
          <p:nvPr/>
        </p:nvSpPr>
        <p:spPr>
          <a:xfrm>
            <a:off x="5580112" y="5157192"/>
            <a:ext cx="2592288" cy="400110"/>
          </a:xfrm>
          <a:prstGeom prst="rect">
            <a:avLst/>
          </a:prstGeom>
          <a:noFill/>
        </p:spPr>
        <p:txBody>
          <a:bodyPr wrap="square" rtlCol="0">
            <a:spAutoFit/>
          </a:bodyPr>
          <a:lstStyle/>
          <a:p>
            <a:r>
              <a:rPr lang="nl-NL" sz="2000" b="1" dirty="0" smtClean="0"/>
              <a:t>Ja, ik wil meer weten!</a:t>
            </a:r>
            <a:endParaRPr lang="nl-NL"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Update</a:t>
            </a:r>
            <a:endParaRPr lang="nl-NL" sz="3000" b="1" dirty="0">
              <a:solidFill>
                <a:schemeClr val="bg1"/>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7" name="Picture 2" descr="C:\Documents and Settings\Gebruiker\Bureaublad\oh_kaartje_huisvesters.png"/>
          <p:cNvPicPr>
            <a:picLocks noChangeAspect="1" noChangeArrowheads="1"/>
          </p:cNvPicPr>
          <p:nvPr/>
        </p:nvPicPr>
        <p:blipFill>
          <a:blip r:embed="rId3" cstate="print"/>
          <a:srcRect/>
          <a:stretch>
            <a:fillRect/>
          </a:stretch>
        </p:blipFill>
        <p:spPr bwMode="auto">
          <a:xfrm>
            <a:off x="3679075" y="1835193"/>
            <a:ext cx="4421317" cy="5022807"/>
          </a:xfrm>
          <a:prstGeom prst="rect">
            <a:avLst/>
          </a:prstGeom>
          <a:noFill/>
        </p:spPr>
      </p:pic>
      <p:grpSp>
        <p:nvGrpSpPr>
          <p:cNvPr id="18" name="Groep 13"/>
          <p:cNvGrpSpPr/>
          <p:nvPr/>
        </p:nvGrpSpPr>
        <p:grpSpPr>
          <a:xfrm>
            <a:off x="323528" y="2204864"/>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21" name="Tekstvak 2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OH – Introductie</a:t>
            </a:r>
            <a:endParaRPr lang="nl-NL" sz="3000" b="1" dirty="0">
              <a:solidFill>
                <a:schemeClr val="bg1"/>
              </a:solidFill>
            </a:endParaRPr>
          </a:p>
        </p:txBody>
      </p:sp>
      <p:grpSp>
        <p:nvGrpSpPr>
          <p:cNvPr id="2" name="Groep 13"/>
          <p:cNvGrpSpPr/>
          <p:nvPr/>
        </p:nvGrpSpPr>
        <p:grpSpPr>
          <a:xfrm>
            <a:off x="323528" y="2204864"/>
            <a:ext cx="2664296" cy="360040"/>
            <a:chOff x="323528" y="2204864"/>
            <a:chExt cx="2664296" cy="360040"/>
          </a:xfrm>
        </p:grpSpPr>
        <p:sp>
          <p:nvSpPr>
            <p:cNvPr id="9" name="Rechthoek 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11" name="Tekstvak 1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p:cNvSpPr txBox="1"/>
          <p:nvPr/>
        </p:nvSpPr>
        <p:spPr>
          <a:xfrm>
            <a:off x="3275856" y="2132856"/>
            <a:ext cx="5472608" cy="2015936"/>
          </a:xfrm>
          <a:prstGeom prst="rect">
            <a:avLst/>
          </a:prstGeom>
          <a:noFill/>
        </p:spPr>
        <p:txBody>
          <a:bodyPr wrap="square" rtlCol="0">
            <a:spAutoFit/>
          </a:bodyPr>
          <a:lstStyle/>
          <a:p>
            <a:r>
              <a:rPr lang="nl-NL" sz="2500" b="1" dirty="0" smtClean="0">
                <a:solidFill>
                  <a:schemeClr val="tx1">
                    <a:lumMod val="50000"/>
                    <a:lumOff val="50000"/>
                  </a:schemeClr>
                </a:solidFill>
              </a:rPr>
              <a:t>Update: Nieuwe versie + nieuwe functionaliteiten</a:t>
            </a: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Contact met </a:t>
            </a:r>
            <a:r>
              <a:rPr lang="nl-NL" sz="2500" b="1" dirty="0" err="1" smtClean="0">
                <a:solidFill>
                  <a:schemeClr val="tx1">
                    <a:lumMod val="50000"/>
                    <a:lumOff val="50000"/>
                  </a:schemeClr>
                </a:solidFill>
              </a:rPr>
              <a:t>huisvesters</a:t>
            </a:r>
            <a:r>
              <a:rPr lang="nl-NL" sz="2500" b="1" dirty="0" smtClean="0">
                <a:solidFill>
                  <a:schemeClr val="tx1">
                    <a:lumMod val="50000"/>
                    <a:lumOff val="50000"/>
                  </a:schemeClr>
                </a:solidFill>
              </a:rPr>
              <a:t> Wie hebben we gesproken</a:t>
            </a:r>
            <a:endParaRPr lang="nl-NL" sz="2500" dirty="0" smtClean="0">
              <a:solidFill>
                <a:schemeClr val="tx1">
                  <a:lumMod val="50000"/>
                  <a:lumOff val="50000"/>
                </a:schemeClr>
              </a:solidFill>
            </a:endParaRPr>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aphicFrame>
        <p:nvGraphicFramePr>
          <p:cNvPr id="16" name="Tabel 15"/>
          <p:cNvGraphicFramePr>
            <a:graphicFrameLocks noGrp="1"/>
          </p:cNvGraphicFramePr>
          <p:nvPr/>
        </p:nvGraphicFramePr>
        <p:xfrm>
          <a:off x="-324544" y="3140968"/>
          <a:ext cx="6096000" cy="29667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l-NL" dirty="0" err="1" smtClean="0"/>
                        <a:t>Huisvester</a:t>
                      </a:r>
                      <a:endParaRPr lang="nl-NL" dirty="0"/>
                    </a:p>
                  </a:txBody>
                  <a:tcPr/>
                </a:tc>
                <a:tc>
                  <a:txBody>
                    <a:bodyPr/>
                    <a:lstStyle/>
                    <a:p>
                      <a:r>
                        <a:rPr lang="nl-NL" dirty="0" smtClean="0"/>
                        <a:t>Concrete samenwerking</a:t>
                      </a:r>
                      <a:endParaRPr lang="nl-NL" dirty="0"/>
                    </a:p>
                  </a:txBody>
                  <a:tcPr/>
                </a:tc>
              </a:tr>
              <a:tr h="370840">
                <a:tc>
                  <a:txBody>
                    <a:bodyPr/>
                    <a:lstStyle/>
                    <a:p>
                      <a:r>
                        <a:rPr lang="nl-NL" dirty="0" smtClean="0"/>
                        <a:t>Eindhoven</a:t>
                      </a:r>
                      <a:r>
                        <a:rPr lang="nl-NL" baseline="0" dirty="0" smtClean="0"/>
                        <a:t> &lt;logootje&gt;</a:t>
                      </a:r>
                      <a:endParaRPr lang="nl-NL" dirty="0"/>
                    </a:p>
                  </a:txBody>
                  <a:tcPr/>
                </a:tc>
                <a:tc>
                  <a:txBody>
                    <a:bodyPr/>
                    <a:lstStyle/>
                    <a:p>
                      <a:r>
                        <a:rPr lang="nl-NL" dirty="0" smtClean="0"/>
                        <a:t>Linkbuilding / </a:t>
                      </a:r>
                      <a:r>
                        <a:rPr lang="nl-NL" dirty="0" err="1" smtClean="0"/>
                        <a:t>Whitelabeling</a:t>
                      </a:r>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0" name="Groep 13"/>
          <p:cNvGrpSpPr/>
          <p:nvPr/>
        </p:nvGrpSpPr>
        <p:grpSpPr>
          <a:xfrm>
            <a:off x="323528" y="2564904"/>
            <a:ext cx="2664296" cy="360040"/>
            <a:chOff x="323528" y="2204864"/>
            <a:chExt cx="2664296" cy="360040"/>
          </a:xfrm>
        </p:grpSpPr>
        <p:sp>
          <p:nvSpPr>
            <p:cNvPr id="21" name="Rechthoek 20"/>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2" name="Afbeelding 21"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Welke uitdagingen spelen er?</a:t>
            </a:r>
            <a:endParaRPr lang="nl-NL" sz="3000" b="1" dirty="0">
              <a:solidFill>
                <a:schemeClr val="bg1"/>
              </a:solidFill>
            </a:endParaRPr>
          </a:p>
        </p:txBody>
      </p:sp>
      <p:sp>
        <p:nvSpPr>
          <p:cNvPr id="8" name="Tekstvak 7"/>
          <p:cNvSpPr txBox="1"/>
          <p:nvPr/>
        </p:nvSpPr>
        <p:spPr>
          <a:xfrm>
            <a:off x="3275856" y="2132856"/>
            <a:ext cx="5472608" cy="3200876"/>
          </a:xfrm>
          <a:prstGeom prst="rect">
            <a:avLst/>
          </a:prstGeom>
          <a:noFill/>
        </p:spPr>
        <p:txBody>
          <a:bodyPr wrap="square" rtlCol="0">
            <a:spAutoFit/>
          </a:bodyPr>
          <a:lstStyle/>
          <a:p>
            <a:r>
              <a:rPr lang="nl-NL" sz="2500" b="1" dirty="0" smtClean="0">
                <a:solidFill>
                  <a:schemeClr val="tx1">
                    <a:lumMod val="50000"/>
                    <a:lumOff val="50000"/>
                  </a:schemeClr>
                </a:solidFill>
              </a:rPr>
              <a:t>Bereiken/Informeren van studenten</a:t>
            </a:r>
          </a:p>
          <a:p>
            <a:endParaRPr lang="nl-NL" sz="1500" b="1" dirty="0" smtClean="0">
              <a:solidFill>
                <a:schemeClr val="tx1">
                  <a:lumMod val="50000"/>
                  <a:lumOff val="50000"/>
                </a:schemeClr>
              </a:solidFill>
            </a:endParaRPr>
          </a:p>
          <a:p>
            <a:r>
              <a:rPr lang="nl-NL" sz="2000" b="1" dirty="0" smtClean="0">
                <a:solidFill>
                  <a:schemeClr val="tx1">
                    <a:lumMod val="50000"/>
                    <a:lumOff val="50000"/>
                  </a:schemeClr>
                </a:solidFill>
              </a:rPr>
              <a:t>Feedback ontvangen van studenten</a:t>
            </a:r>
          </a:p>
          <a:p>
            <a:endParaRPr lang="nl-NL" sz="1500" dirty="0" smtClean="0">
              <a:solidFill>
                <a:schemeClr val="tx1">
                  <a:lumMod val="50000"/>
                  <a:lumOff val="50000"/>
                </a:schemeClr>
              </a:solidFill>
            </a:endParaRPr>
          </a:p>
          <a:p>
            <a:r>
              <a:rPr lang="nl-NL" sz="1600" b="1" dirty="0" smtClean="0">
                <a:solidFill>
                  <a:schemeClr val="tx1">
                    <a:lumMod val="50000"/>
                    <a:lumOff val="50000"/>
                  </a:schemeClr>
                </a:solidFill>
              </a:rPr>
              <a:t>Geschillen voorkomen</a:t>
            </a:r>
          </a:p>
          <a:p>
            <a:endParaRPr lang="nl-NL" sz="1500" b="1" dirty="0" smtClean="0">
              <a:solidFill>
                <a:schemeClr val="tx1">
                  <a:lumMod val="50000"/>
                  <a:lumOff val="50000"/>
                </a:schemeClr>
              </a:solidFill>
            </a:endParaRPr>
          </a:p>
          <a:p>
            <a:r>
              <a:rPr lang="nl-NL" sz="1200" b="1" dirty="0" smtClean="0">
                <a:solidFill>
                  <a:schemeClr val="tx1">
                    <a:lumMod val="50000"/>
                    <a:lumOff val="50000"/>
                  </a:schemeClr>
                </a:solidFill>
              </a:rPr>
              <a:t>Extra service aanbieden</a:t>
            </a:r>
          </a:p>
          <a:p>
            <a:endParaRPr lang="nl-NL" sz="1500" b="1" dirty="0" smtClean="0">
              <a:solidFill>
                <a:schemeClr val="tx1">
                  <a:lumMod val="50000"/>
                  <a:lumOff val="50000"/>
                </a:schemeClr>
              </a:solidFill>
            </a:endParaRPr>
          </a:p>
          <a:p>
            <a:r>
              <a:rPr lang="nl-NL" sz="1100" b="1" dirty="0" smtClean="0">
                <a:solidFill>
                  <a:schemeClr val="tx1">
                    <a:lumMod val="50000"/>
                    <a:lumOff val="50000"/>
                  </a:schemeClr>
                </a:solidFill>
              </a:rPr>
              <a:t>Meer…</a:t>
            </a:r>
          </a:p>
          <a:p>
            <a:endParaRPr lang="nl-NL" sz="1100" b="1" dirty="0" smtClean="0">
              <a:solidFill>
                <a:schemeClr val="tx1">
                  <a:lumMod val="50000"/>
                  <a:lumOff val="50000"/>
                </a:schemeClr>
              </a:solidFill>
            </a:endParaRPr>
          </a:p>
          <a:p>
            <a:r>
              <a:rPr lang="nl-NL" sz="1100" u="sng" dirty="0" smtClean="0">
                <a:solidFill>
                  <a:schemeClr val="tx1">
                    <a:lumMod val="50000"/>
                    <a:lumOff val="50000"/>
                  </a:schemeClr>
                </a:solidFill>
              </a:rPr>
              <a:t>Opsomming / Bewijzen van </a:t>
            </a:r>
            <a:r>
              <a:rPr lang="nl-NL" sz="1100" u="sng" dirty="0" err="1" smtClean="0">
                <a:solidFill>
                  <a:schemeClr val="tx1">
                    <a:lumMod val="50000"/>
                    <a:lumOff val="50000"/>
                  </a:schemeClr>
                </a:solidFill>
              </a:rPr>
              <a:t>findings</a:t>
            </a:r>
            <a:r>
              <a:rPr lang="nl-NL" sz="1100" u="sng" dirty="0" smtClean="0">
                <a:solidFill>
                  <a:schemeClr val="tx1">
                    <a:lumMod val="50000"/>
                    <a:lumOff val="50000"/>
                  </a:schemeClr>
                </a:solidFill>
              </a:rPr>
              <a:t> uit gesprekken. </a:t>
            </a:r>
            <a:endParaRPr lang="nl-NL" sz="1100" dirty="0" smtClean="0">
              <a:solidFill>
                <a:schemeClr val="tx1">
                  <a:lumMod val="50000"/>
                  <a:lumOff val="50000"/>
                </a:schemeClr>
              </a:solidFill>
            </a:endParaRPr>
          </a:p>
          <a:p>
            <a:endParaRPr lang="nl-NL" sz="1100" b="1" dirty="0" smtClean="0">
              <a:solidFill>
                <a:schemeClr val="tx1">
                  <a:lumMod val="50000"/>
                  <a:lumOff val="50000"/>
                </a:schemeClr>
              </a:solidFill>
            </a:endParaRPr>
          </a:p>
          <a:p>
            <a:endParaRPr lang="nl-NL" sz="2500" b="1" dirty="0" smtClean="0">
              <a:solidFill>
                <a:schemeClr val="tx1">
                  <a:lumMod val="50000"/>
                  <a:lumOff val="50000"/>
                </a:schemeClr>
              </a:solidFill>
            </a:endParaRPr>
          </a:p>
        </p:txBody>
      </p:sp>
      <p:sp>
        <p:nvSpPr>
          <p:cNvPr id="11" name="Tekstvak 10"/>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solidFill>
                  <a:schemeClr val="bg1"/>
                </a:solidFill>
              </a:rPr>
              <a:t>Uitdagingen</a:t>
            </a:r>
          </a:p>
          <a:p>
            <a:pPr>
              <a:lnSpc>
                <a:spcPct val="200000"/>
              </a:lnSpc>
            </a:pPr>
            <a:r>
              <a:rPr lang="nl-NL" sz="1300" b="1" dirty="0" smtClean="0"/>
              <a:t>Samenwerking</a:t>
            </a:r>
          </a:p>
        </p:txBody>
      </p:sp>
      <p:sp>
        <p:nvSpPr>
          <p:cNvPr id="23" name="Rechthoek 22"/>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8" name="Tekstvak 7"/>
          <p:cNvSpPr txBox="1"/>
          <p:nvPr/>
        </p:nvSpPr>
        <p:spPr>
          <a:xfrm>
            <a:off x="3275856" y="2132856"/>
            <a:ext cx="5472608" cy="4216539"/>
          </a:xfrm>
          <a:prstGeom prst="rect">
            <a:avLst/>
          </a:prstGeom>
          <a:noFill/>
        </p:spPr>
        <p:txBody>
          <a:bodyPr wrap="square" rtlCol="0">
            <a:spAutoFit/>
          </a:bodyPr>
          <a:lstStyle/>
          <a:p>
            <a:r>
              <a:rPr lang="nl-NL" sz="2500" b="1" dirty="0" smtClean="0">
                <a:solidFill>
                  <a:schemeClr val="tx1">
                    <a:lumMod val="50000"/>
                    <a:lumOff val="50000"/>
                  </a:schemeClr>
                </a:solidFill>
              </a:rPr>
              <a:t>Bereiken van studenten via OHR</a:t>
            </a: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Onlinehuisrekening</a:t>
            </a:r>
            <a:r>
              <a:rPr lang="nl-NL" sz="2500" b="1" dirty="0" smtClean="0">
                <a:solidFill>
                  <a:schemeClr val="tx1">
                    <a:lumMod val="50000"/>
                    <a:lumOff val="50000"/>
                  </a:schemeClr>
                </a:solidFill>
              </a:rPr>
              <a:t> het platform waar studenten regelmatig op te vinden zijn (x aantal per week)</a:t>
            </a:r>
          </a:p>
          <a:p>
            <a:endParaRPr lang="nl-NL" sz="1500" b="1" u="sng" dirty="0" smtClean="0">
              <a:solidFill>
                <a:schemeClr val="tx1">
                  <a:lumMod val="50000"/>
                  <a:lumOff val="50000"/>
                </a:schemeClr>
              </a:solidFill>
            </a:endParaRPr>
          </a:p>
          <a:p>
            <a:r>
              <a:rPr lang="nl-NL" sz="2400" dirty="0" smtClean="0">
                <a:solidFill>
                  <a:schemeClr val="tx1">
                    <a:lumMod val="50000"/>
                    <a:lumOff val="50000"/>
                  </a:schemeClr>
                </a:solidFill>
              </a:rPr>
              <a:t>Informeren van student</a:t>
            </a:r>
          </a:p>
          <a:p>
            <a:r>
              <a:rPr lang="nl-NL" sz="1600" dirty="0" smtClean="0">
                <a:solidFill>
                  <a:schemeClr val="tx1">
                    <a:lumMod val="50000"/>
                    <a:lumOff val="50000"/>
                  </a:schemeClr>
                </a:solidFill>
              </a:rPr>
              <a:t>Gebruik van </a:t>
            </a:r>
            <a:r>
              <a:rPr lang="nl-NL" sz="1600" dirty="0" err="1" smtClean="0">
                <a:solidFill>
                  <a:schemeClr val="tx1">
                    <a:lumMod val="50000"/>
                    <a:lumOff val="50000"/>
                  </a:schemeClr>
                </a:solidFill>
              </a:rPr>
              <a:t>adruimtes</a:t>
            </a:r>
            <a:r>
              <a:rPr lang="nl-NL" sz="1600" dirty="0" smtClean="0">
                <a:solidFill>
                  <a:schemeClr val="tx1">
                    <a:lumMod val="50000"/>
                    <a:lumOff val="50000"/>
                  </a:schemeClr>
                </a:solidFill>
              </a:rPr>
              <a:t> &amp; </a:t>
            </a:r>
            <a:r>
              <a:rPr lang="nl-NL" sz="1600" dirty="0" err="1" smtClean="0">
                <a:solidFill>
                  <a:schemeClr val="tx1">
                    <a:lumMod val="50000"/>
                    <a:lumOff val="50000"/>
                  </a:schemeClr>
                </a:solidFill>
              </a:rPr>
              <a:t>advertorials</a:t>
            </a:r>
            <a:endParaRPr lang="nl-NL" sz="1600" dirty="0" smtClean="0">
              <a:solidFill>
                <a:schemeClr val="tx1">
                  <a:lumMod val="50000"/>
                  <a:lumOff val="50000"/>
                </a:schemeClr>
              </a:solidFill>
            </a:endParaRPr>
          </a:p>
          <a:p>
            <a:endParaRPr lang="nl-NL" sz="2400" dirty="0" smtClean="0">
              <a:solidFill>
                <a:schemeClr val="tx1">
                  <a:lumMod val="50000"/>
                  <a:lumOff val="50000"/>
                </a:schemeClr>
              </a:solidFill>
            </a:endParaRPr>
          </a:p>
          <a:p>
            <a:r>
              <a:rPr lang="nl-NL" sz="2400" dirty="0" smtClean="0">
                <a:solidFill>
                  <a:schemeClr val="tx1">
                    <a:lumMod val="50000"/>
                    <a:lumOff val="50000"/>
                  </a:schemeClr>
                </a:solidFill>
              </a:rPr>
              <a:t>Dialoog met student is mogelijk</a:t>
            </a:r>
          </a:p>
          <a:p>
            <a:r>
              <a:rPr lang="nl-NL" sz="1600" dirty="0" smtClean="0">
                <a:solidFill>
                  <a:schemeClr val="tx1">
                    <a:lumMod val="50000"/>
                    <a:lumOff val="50000"/>
                  </a:schemeClr>
                </a:solidFill>
              </a:rPr>
              <a:t>Rechtstreekse communicatie mogelijk via persoonlijke berichten</a:t>
            </a:r>
          </a:p>
          <a:p>
            <a:endParaRPr lang="nl-NL" sz="2400" u="sng"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kunnen we samenwerken?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324535"/>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Alle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blijven exclusief toegankelijk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Corporaties.  Zoals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a:t>
            </a:r>
            <a:r>
              <a:rPr lang="nl-NL" sz="2000" dirty="0" smtClean="0">
                <a:solidFill>
                  <a:schemeClr val="tx1">
                    <a:lumMod val="50000"/>
                    <a:lumOff val="50000"/>
                  </a:schemeClr>
                </a:solidFill>
              </a:rPr>
              <a:t>en nieuwsbrieven. </a:t>
            </a:r>
          </a:p>
          <a:p>
            <a:pPr>
              <a:buFont typeface="Arial" pitchFamily="34" charset="0"/>
              <a:buChar char="•"/>
            </a:pPr>
            <a:r>
              <a:rPr lang="nl-NL" sz="2000" dirty="0" smtClean="0">
                <a:solidFill>
                  <a:schemeClr val="tx1">
                    <a:lumMod val="50000"/>
                    <a:lumOff val="50000"/>
                  </a:schemeClr>
                </a:solidFill>
              </a:rPr>
              <a:t> OnlineHuisrekening zal dan geen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derde partijen bij deze studenten plaatsen.</a:t>
            </a:r>
          </a:p>
          <a:p>
            <a:pPr>
              <a:buFont typeface="Arial" pitchFamily="34" charset="0"/>
              <a:buChar char="•"/>
            </a:pPr>
            <a:endParaRPr lang="nl-NL" sz="2500" dirty="0" smtClean="0">
              <a:solidFill>
                <a:schemeClr val="tx1">
                  <a:lumMod val="50000"/>
                  <a:lumOff val="50000"/>
                </a:schemeClr>
              </a:solidFill>
            </a:endParaRPr>
          </a:p>
          <a:p>
            <a:r>
              <a:rPr lang="nl-NL" sz="2500" b="1" dirty="0" smtClean="0">
                <a:solidFill>
                  <a:schemeClr val="tx1">
                    <a:lumMod val="50000"/>
                    <a:lumOff val="50000"/>
                  </a:schemeClr>
                </a:solidFill>
              </a:rPr>
              <a:t>Kosten</a:t>
            </a:r>
          </a:p>
          <a:p>
            <a:pPr>
              <a:buFont typeface="Arial" pitchFamily="34" charset="0"/>
              <a:buChar char="•"/>
            </a:pPr>
            <a:r>
              <a:rPr lang="nl-NL" sz="2000" dirty="0" smtClean="0">
                <a:solidFill>
                  <a:schemeClr val="tx1">
                    <a:lumMod val="50000"/>
                    <a:lumOff val="50000"/>
                  </a:schemeClr>
                </a:solidFill>
              </a:rPr>
              <a:t> Het versturen van mailings richting studenten kost al snel €0,55 per verstuurde brief. Via OHR </a:t>
            </a:r>
            <a:r>
              <a:rPr lang="nl-NL" sz="2000" dirty="0" smtClean="0">
                <a:solidFill>
                  <a:schemeClr val="tx1">
                    <a:lumMod val="50000"/>
                    <a:lumOff val="50000"/>
                  </a:schemeClr>
                </a:solidFill>
              </a:rPr>
              <a:t>is direct </a:t>
            </a:r>
            <a:r>
              <a:rPr lang="nl-NL" sz="2000" dirty="0" smtClean="0">
                <a:solidFill>
                  <a:schemeClr val="tx1">
                    <a:lumMod val="50000"/>
                    <a:lumOff val="50000"/>
                  </a:schemeClr>
                </a:solidFill>
              </a:rPr>
              <a:t>de beheerder van een eenheid te </a:t>
            </a:r>
            <a:r>
              <a:rPr lang="nl-NL" sz="2000" dirty="0" smtClean="0">
                <a:solidFill>
                  <a:schemeClr val="tx1">
                    <a:lumMod val="50000"/>
                    <a:lumOff val="50000"/>
                  </a:schemeClr>
                </a:solidFill>
              </a:rPr>
              <a:t>bereiken</a:t>
            </a:r>
            <a:r>
              <a:rPr lang="nl-NL" sz="2000" dirty="0" smtClean="0">
                <a:solidFill>
                  <a:schemeClr val="tx1">
                    <a:lumMod val="50000"/>
                    <a:lumOff val="50000"/>
                  </a:schemeClr>
                </a:solidFill>
              </a:rPr>
              <a:t> </a:t>
            </a:r>
            <a:r>
              <a:rPr lang="nl-NL" sz="2000" dirty="0" smtClean="0">
                <a:solidFill>
                  <a:schemeClr val="tx1">
                    <a:lumMod val="50000"/>
                    <a:lumOff val="50000"/>
                  </a:schemeClr>
                </a:solidFill>
              </a:rPr>
              <a:t>met een nieuwsbrief die is </a:t>
            </a:r>
            <a:r>
              <a:rPr lang="nl-NL" sz="2000" dirty="0" err="1" smtClean="0">
                <a:solidFill>
                  <a:schemeClr val="tx1">
                    <a:lumMod val="50000"/>
                    <a:lumOff val="50000"/>
                  </a:schemeClr>
                </a:solidFill>
              </a:rPr>
              <a:t>gepersonaliseerd</a:t>
            </a:r>
            <a:r>
              <a:rPr lang="nl-NL" sz="2000" dirty="0" smtClean="0">
                <a:solidFill>
                  <a:schemeClr val="tx1">
                    <a:lumMod val="50000"/>
                    <a:lumOff val="50000"/>
                  </a:schemeClr>
                </a:solidFill>
              </a:rPr>
              <a:t> voor het huis of zelfs persoon.</a:t>
            </a:r>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Waarom exclusiviteit?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26" name="Picture 2"/>
          <p:cNvPicPr>
            <a:picLocks noChangeAspect="1" noChangeArrowheads="1"/>
          </p:cNvPicPr>
          <p:nvPr/>
        </p:nvPicPr>
        <p:blipFill>
          <a:blip r:embed="rId5" cstate="print"/>
          <a:srcRect b="72235"/>
          <a:stretch>
            <a:fillRect/>
          </a:stretch>
        </p:blipFill>
        <p:spPr bwMode="auto">
          <a:xfrm>
            <a:off x="323528" y="3933056"/>
            <a:ext cx="1200150" cy="989087"/>
          </a:xfrm>
          <a:prstGeom prst="rect">
            <a:avLst/>
          </a:prstGeom>
          <a:noFill/>
          <a:ln w="9525">
            <a:noFill/>
            <a:miter lim="800000"/>
            <a:headEnd/>
            <a:tailEnd/>
          </a:ln>
        </p:spPr>
      </p:pic>
      <p:sp>
        <p:nvSpPr>
          <p:cNvPr id="13" name="Rechthoek 12"/>
          <p:cNvSpPr/>
          <p:nvPr/>
        </p:nvSpPr>
        <p:spPr>
          <a:xfrm>
            <a:off x="1547664" y="3933056"/>
            <a:ext cx="1440160" cy="1615827"/>
          </a:xfrm>
          <a:prstGeom prst="rect">
            <a:avLst/>
          </a:prstGeom>
        </p:spPr>
        <p:txBody>
          <a:bodyPr wrap="square">
            <a:spAutoFit/>
          </a:bodyPr>
          <a:lstStyle/>
          <a:p>
            <a:r>
              <a:rPr lang="nl-NL" sz="1100" dirty="0" smtClean="0">
                <a:solidFill>
                  <a:schemeClr val="tx1">
                    <a:lumMod val="50000"/>
                    <a:lumOff val="50000"/>
                  </a:schemeClr>
                </a:solidFill>
              </a:rPr>
              <a:t>Kosten per </a:t>
            </a:r>
            <a:r>
              <a:rPr lang="nl-NL" sz="1100" dirty="0" err="1" smtClean="0">
                <a:solidFill>
                  <a:schemeClr val="tx1">
                    <a:lumMod val="50000"/>
                    <a:lumOff val="50000"/>
                  </a:schemeClr>
                </a:solidFill>
              </a:rPr>
              <a:t>gepersonaliseerde</a:t>
            </a:r>
            <a:r>
              <a:rPr lang="nl-NL" sz="1100" dirty="0" smtClean="0">
                <a:solidFill>
                  <a:schemeClr val="tx1">
                    <a:lumMod val="50000"/>
                    <a:lumOff val="50000"/>
                  </a:schemeClr>
                </a:solidFill>
              </a:rPr>
              <a:t> brief bij aanlevering van logo, tekst en reguliere verzending:</a:t>
            </a:r>
          </a:p>
          <a:p>
            <a:r>
              <a:rPr lang="nl-NL" sz="1100" dirty="0" smtClean="0">
                <a:solidFill>
                  <a:schemeClr val="tx1">
                    <a:lumMod val="50000"/>
                    <a:lumOff val="50000"/>
                  </a:schemeClr>
                </a:solidFill>
              </a:rPr>
              <a:t>€0,55 </a:t>
            </a:r>
            <a:endParaRPr lang="nl-NL" sz="1100" dirty="0" smtClean="0">
              <a:solidFill>
                <a:schemeClr val="tx1">
                  <a:lumMod val="50000"/>
                  <a:lumOff val="50000"/>
                </a:schemeClr>
              </a:solidFill>
            </a:endParaRPr>
          </a:p>
          <a:p>
            <a:endParaRPr lang="nl-NL" sz="1100" dirty="0" smtClean="0">
              <a:solidFill>
                <a:schemeClr val="tx1">
                  <a:lumMod val="50000"/>
                  <a:lumOff val="50000"/>
                </a:schemeClr>
              </a:solidFill>
            </a:endParaRPr>
          </a:p>
          <a:p>
            <a:r>
              <a:rPr lang="nl-NL" sz="1100" dirty="0" smtClean="0">
                <a:solidFill>
                  <a:schemeClr val="tx1">
                    <a:lumMod val="50000"/>
                    <a:lumOff val="50000"/>
                  </a:schemeClr>
                </a:solidFill>
              </a:rPr>
              <a:t>Ongeveer 80.000 p/j = €44.000</a:t>
            </a:r>
            <a:endParaRPr lang="nl-NL"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632311"/>
          </a:xfrm>
          <a:prstGeom prst="rect">
            <a:avLst/>
          </a:prstGeom>
          <a:noFill/>
        </p:spPr>
        <p:txBody>
          <a:bodyPr wrap="square" rtlCol="0">
            <a:spAutoFit/>
          </a:bodyPr>
          <a:lstStyle/>
          <a:p>
            <a:r>
              <a:rPr lang="nl-NL" sz="2500" b="1" dirty="0" smtClean="0">
                <a:solidFill>
                  <a:schemeClr val="tx1">
                    <a:lumMod val="50000"/>
                    <a:lumOff val="50000"/>
                  </a:schemeClr>
                </a:solidFill>
              </a:rPr>
              <a:t>Acties OnlineHuisrekening</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Aanlevering OHR kaartjes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 (exclusief)</a:t>
            </a:r>
          </a:p>
          <a:p>
            <a:pPr>
              <a:buFont typeface="Arial" pitchFamily="34" charset="0"/>
              <a:buChar char="•"/>
            </a:pPr>
            <a:r>
              <a:rPr lang="nl-NL" sz="2000" dirty="0" smtClean="0">
                <a:solidFill>
                  <a:schemeClr val="tx1">
                    <a:lumMod val="50000"/>
                    <a:lumOff val="50000"/>
                  </a:schemeClr>
                </a:solidFill>
              </a:rPr>
              <a:t> Peilingen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Corporaties als Partner/pers/nieuws aankondigen</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per </a:t>
            </a:r>
            <a:r>
              <a:rPr lang="nl-NL" sz="2000" dirty="0" err="1" smtClean="0">
                <a:solidFill>
                  <a:schemeClr val="tx1">
                    <a:lumMod val="50000"/>
                    <a:lumOff val="50000"/>
                  </a:schemeClr>
                </a:solidFill>
              </a:rPr>
              <a:t>coorperatie</a:t>
            </a:r>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Acties </a:t>
            </a:r>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Toevoegen OHR Kaartjes aan welkomstpakket</a:t>
            </a:r>
          </a:p>
          <a:p>
            <a:pPr>
              <a:buFont typeface="Arial" pitchFamily="34" charset="0"/>
              <a:buChar char="•"/>
            </a:pPr>
            <a:r>
              <a:rPr lang="nl-NL" sz="2000" dirty="0" smtClean="0">
                <a:solidFill>
                  <a:schemeClr val="tx1">
                    <a:lumMod val="50000"/>
                    <a:lumOff val="50000"/>
                  </a:schemeClr>
                </a:solidFill>
              </a:rPr>
              <a:t> Nieuwe studenten toevoegen aan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Linking</a:t>
            </a:r>
            <a:r>
              <a:rPr lang="nl-NL" sz="2000" dirty="0" smtClean="0">
                <a:solidFill>
                  <a:schemeClr val="tx1">
                    <a:lumMod val="50000"/>
                    <a:lumOff val="50000"/>
                  </a:schemeClr>
                </a:solidFill>
              </a:rPr>
              <a:t> via website naar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OHR als partner/pers/nieuws</a:t>
            </a:r>
          </a:p>
          <a:p>
            <a:pPr>
              <a:buFont typeface="Arial" pitchFamily="34" charset="0"/>
              <a:buChar char="•"/>
            </a:pPr>
            <a:r>
              <a:rPr lang="nl-NL" sz="2000" dirty="0" smtClean="0">
                <a:solidFill>
                  <a:schemeClr val="tx1">
                    <a:lumMod val="50000"/>
                    <a:lumOff val="50000"/>
                  </a:schemeClr>
                </a:solidFill>
              </a:rPr>
              <a:t> Rechtstreeks OHR student benaderen via </a:t>
            </a:r>
            <a:r>
              <a:rPr lang="nl-NL" sz="2000" dirty="0" err="1" smtClean="0">
                <a:solidFill>
                  <a:schemeClr val="tx1">
                    <a:lumMod val="50000"/>
                    <a:lumOff val="50000"/>
                  </a:schemeClr>
                </a:solidFill>
              </a:rPr>
              <a:t>ads</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a:t>
            </a:r>
            <a:r>
              <a:rPr lang="nl-NL" sz="3000" b="1" dirty="0" smtClean="0">
                <a:solidFill>
                  <a:schemeClr val="bg1"/>
                </a:solidFill>
              </a:rPr>
              <a:t>Acties</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6247864"/>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peilingen</a:t>
            </a:r>
          </a:p>
          <a:p>
            <a:pPr>
              <a:buFont typeface="Arial" pitchFamily="34" charset="0"/>
              <a:buChar char="•"/>
            </a:pPr>
            <a:r>
              <a:rPr lang="nl-NL" sz="2000" dirty="0" smtClean="0">
                <a:solidFill>
                  <a:schemeClr val="tx1">
                    <a:lumMod val="50000"/>
                    <a:lumOff val="50000"/>
                  </a:schemeClr>
                </a:solidFill>
              </a:rPr>
              <a:t> </a:t>
            </a:r>
            <a:r>
              <a:rPr lang="nl-NL" sz="2000" dirty="0" smtClean="0">
                <a:solidFill>
                  <a:schemeClr val="tx1">
                    <a:lumMod val="50000"/>
                    <a:lumOff val="50000"/>
                  </a:schemeClr>
                </a:solidFill>
              </a:rPr>
              <a:t>Gebruik maken van </a:t>
            </a:r>
            <a:r>
              <a:rPr lang="nl-NL" sz="2000" dirty="0" err="1" smtClean="0">
                <a:solidFill>
                  <a:schemeClr val="tx1">
                    <a:lumMod val="50000"/>
                    <a:lumOff val="50000"/>
                  </a:schemeClr>
                </a:solidFill>
              </a:rPr>
              <a:t>AdSpace</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corporatie</a:t>
            </a: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Exclusiviteit (basis +)</a:t>
            </a:r>
          </a:p>
          <a:p>
            <a:pPr>
              <a:buFont typeface="Arial" pitchFamily="34" charset="0"/>
              <a:buChar char="•"/>
            </a:pPr>
            <a:r>
              <a:rPr lang="nl-NL" sz="2000" dirty="0" smtClean="0">
                <a:solidFill>
                  <a:schemeClr val="tx1">
                    <a:lumMod val="50000"/>
                    <a:lumOff val="50000"/>
                  </a:schemeClr>
                </a:solidFill>
              </a:rPr>
              <a:t>Exclusiviteit van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zien alleen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a:t>
            </a:r>
          </a:p>
          <a:p>
            <a:pPr>
              <a:buFont typeface="Arial" pitchFamily="34" charset="0"/>
              <a:buChar char="•"/>
            </a:pPr>
            <a:r>
              <a:rPr lang="nl-NL" sz="2000" dirty="0" smtClean="0">
                <a:solidFill>
                  <a:schemeClr val="tx1">
                    <a:lumMod val="50000"/>
                    <a:lumOff val="50000"/>
                  </a:schemeClr>
                </a:solidFill>
              </a:rPr>
              <a:t> Rechtstreekse mailing richting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a:t>
            </a:r>
          </a:p>
          <a:p>
            <a:r>
              <a:rPr lang="nl-NL" sz="2000" dirty="0" smtClean="0">
                <a:solidFill>
                  <a:schemeClr val="tx1">
                    <a:lumMod val="50000"/>
                    <a:lumOff val="50000"/>
                  </a:schemeClr>
                </a:solidFill>
              </a:rPr>
              <a:t>	€15000,-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1338</TotalTime>
  <Words>1260</Words>
  <Application>Microsoft Office PowerPoint</Application>
  <PresentationFormat>Diavoorstelling (4:3)</PresentationFormat>
  <Paragraphs>195</Paragraphs>
  <Slides>15</Slides>
  <Notes>7</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Office-thema</vt:lpstr>
      <vt:lpstr>Dia 1</vt:lpstr>
      <vt:lpstr>Dia 2</vt:lpstr>
      <vt:lpstr>Dia 3</vt:lpstr>
      <vt:lpstr>Dia 4</vt:lpstr>
      <vt:lpstr>Dia 5</vt:lpstr>
      <vt:lpstr>Dia 6</vt:lpstr>
      <vt:lpstr>Dia 7</vt:lpstr>
      <vt:lpstr>Dia 8</vt:lpstr>
      <vt:lpstr>Dia 9</vt:lpstr>
      <vt:lpstr>Dia 10</vt:lpstr>
      <vt:lpstr>Commercieel uitbuiten platform</vt:lpstr>
      <vt:lpstr>Uit te werken</vt:lpstr>
      <vt:lpstr>Dia 13</vt:lpstr>
      <vt:lpstr>Dia 14</vt:lpstr>
      <vt:lpstr>Dia 15</vt:lpstr>
    </vt:vector>
  </TitlesOfParts>
  <Company>CHIDERO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OHR</dc:title>
  <dc:creator>Christ de Rooij</dc:creator>
  <cp:lastModifiedBy>Gebruiker</cp:lastModifiedBy>
  <cp:revision>131</cp:revision>
  <dcterms:created xsi:type="dcterms:W3CDTF">2010-09-22T09:57:26Z</dcterms:created>
  <dcterms:modified xsi:type="dcterms:W3CDTF">2011-11-21T20:19:48Z</dcterms:modified>
  <cp:contentStatus>template</cp:contentStatus>
</cp:coreProperties>
</file>