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0" r:id="rId5"/>
    <p:sldId id="261" r:id="rId6"/>
    <p:sldId id="268" r:id="rId7"/>
    <p:sldId id="276" r:id="rId8"/>
    <p:sldId id="269" r:id="rId9"/>
    <p:sldId id="272" r:id="rId10"/>
    <p:sldId id="278" r:id="rId11"/>
    <p:sldId id="273" r:id="rId12"/>
    <p:sldId id="275" r:id="rId13"/>
    <p:sldId id="271" r:id="rId14"/>
    <p:sldId id="259" r:id="rId15"/>
    <p:sldId id="277"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nnieDJ" initials="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9BC747"/>
    <a:srgbClr val="259BAB"/>
    <a:srgbClr val="109EBA"/>
  </p:clrMru>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04" autoAdjust="0"/>
  </p:normalViewPr>
  <p:slideViewPr>
    <p:cSldViewPr>
      <p:cViewPr>
        <p:scale>
          <a:sx n="90" d="100"/>
          <a:sy n="90" d="100"/>
        </p:scale>
        <p:origin x="-342" y="4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1B243-6AED-4B34-80F4-58AFD0EFE0ED}" type="datetimeFigureOut">
              <a:rPr lang="nl-NL" smtClean="0"/>
              <a:pPr/>
              <a:t>21-11-2011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DBBF98-E208-4218-9581-181A22C31B1D}"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5</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7</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Basis &gt; Gebruik maken van </a:t>
            </a:r>
            <a:r>
              <a:rPr lang="nl-NL" dirty="0" err="1" smtClean="0"/>
              <a:t>AdSpace</a:t>
            </a:r>
            <a:endParaRPr lang="nl-NL" dirty="0" smtClean="0"/>
          </a:p>
          <a:p>
            <a:r>
              <a:rPr lang="nl-NL" dirty="0" smtClean="0"/>
              <a:t>Men kan </a:t>
            </a:r>
            <a:r>
              <a:rPr lang="nl-NL" dirty="0" err="1" smtClean="0"/>
              <a:t>adspace</a:t>
            </a:r>
            <a:r>
              <a:rPr lang="nl-NL" dirty="0" smtClean="0"/>
              <a:t> </a:t>
            </a:r>
            <a:r>
              <a:rPr lang="nl-NL" dirty="0" err="1" smtClean="0"/>
              <a:t>bijv</a:t>
            </a:r>
            <a:r>
              <a:rPr lang="nl-NL" dirty="0" smtClean="0"/>
              <a:t> aan</a:t>
            </a:r>
            <a:r>
              <a:rPr lang="nl-NL" baseline="0" dirty="0" smtClean="0"/>
              <a:t> rechterkant in mail &gt; of ergens op de site een ad plaatsen. Zaken als Binnenkort gaat de huur eraf, zorg dat je genoeg geld op je rekening hebt! Of Zorg voor een goede verzekering van je kamer. Of Opzoek naar een nieuwe kamer? </a:t>
            </a:r>
            <a:endParaRPr lang="nl-NL" dirty="0" smtClean="0"/>
          </a:p>
          <a:p>
            <a:endParaRPr lang="nl-NL" dirty="0" smtClean="0"/>
          </a:p>
          <a:p>
            <a:endParaRPr lang="nl-NL" dirty="0" smtClean="0"/>
          </a:p>
          <a:p>
            <a:r>
              <a:rPr lang="nl-NL" dirty="0" smtClean="0"/>
              <a:t>Hierbij </a:t>
            </a:r>
            <a:r>
              <a:rPr lang="nl-NL" dirty="0" smtClean="0"/>
              <a:t>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8</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Basis &gt; Gebruik maken van </a:t>
            </a:r>
            <a:r>
              <a:rPr lang="nl-NL" dirty="0" err="1" smtClean="0"/>
              <a:t>AdSpace</a:t>
            </a:r>
            <a:endParaRPr lang="nl-NL" dirty="0" smtClean="0"/>
          </a:p>
          <a:p>
            <a:r>
              <a:rPr lang="nl-NL" dirty="0" smtClean="0"/>
              <a:t>Men kan </a:t>
            </a:r>
            <a:r>
              <a:rPr lang="nl-NL" dirty="0" err="1" smtClean="0"/>
              <a:t>adspace</a:t>
            </a:r>
            <a:r>
              <a:rPr lang="nl-NL" dirty="0" smtClean="0"/>
              <a:t> </a:t>
            </a:r>
            <a:r>
              <a:rPr lang="nl-NL" dirty="0" err="1" smtClean="0"/>
              <a:t>bijv</a:t>
            </a:r>
            <a:r>
              <a:rPr lang="nl-NL" dirty="0" smtClean="0"/>
              <a:t> aan</a:t>
            </a:r>
            <a:r>
              <a:rPr lang="nl-NL" baseline="0" dirty="0" smtClean="0"/>
              <a:t> rechterkant in mail &gt; of ergens op de site een ad plaatsen. Zaken als Binnenkort gaat de huur eraf, zorg dat je genoeg geld op je rekening hebt! Of Zorg voor een goede verzekering van je kamer. Of Opzoek naar een nieuwe kamer? </a:t>
            </a:r>
          </a:p>
          <a:p>
            <a:endParaRPr lang="nl-NL" baseline="0" dirty="0" smtClean="0"/>
          </a:p>
          <a:p>
            <a:endParaRPr lang="nl-NL" dirty="0" smtClean="0"/>
          </a:p>
          <a:p>
            <a:endParaRPr lang="nl-NL" dirty="0" smtClean="0"/>
          </a:p>
          <a:p>
            <a:endParaRPr lang="nl-NL" dirty="0" smtClean="0"/>
          </a:p>
          <a:p>
            <a:r>
              <a:rPr lang="nl-NL" dirty="0" smtClean="0"/>
              <a:t>Hierbij </a:t>
            </a:r>
            <a:r>
              <a:rPr lang="nl-NL" dirty="0" smtClean="0"/>
              <a:t>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9</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Basis &gt; Gebruik maken van </a:t>
            </a:r>
            <a:r>
              <a:rPr lang="nl-NL" dirty="0" err="1" smtClean="0"/>
              <a:t>AdSpace</a:t>
            </a:r>
            <a:endParaRPr lang="nl-NL" dirty="0" smtClean="0"/>
          </a:p>
          <a:p>
            <a:r>
              <a:rPr lang="nl-NL" dirty="0" smtClean="0"/>
              <a:t>Men kan </a:t>
            </a:r>
            <a:r>
              <a:rPr lang="nl-NL" dirty="0" err="1" smtClean="0"/>
              <a:t>adspace</a:t>
            </a:r>
            <a:r>
              <a:rPr lang="nl-NL" dirty="0" smtClean="0"/>
              <a:t> </a:t>
            </a:r>
            <a:r>
              <a:rPr lang="nl-NL" dirty="0" err="1" smtClean="0"/>
              <a:t>bijv</a:t>
            </a:r>
            <a:r>
              <a:rPr lang="nl-NL" dirty="0" smtClean="0"/>
              <a:t> aan</a:t>
            </a:r>
            <a:r>
              <a:rPr lang="nl-NL" baseline="0" dirty="0" smtClean="0"/>
              <a:t> rechterkant in mail &gt; of ergens op de site een ad plaatsen. Zaken als Binnenkort gaat de huur eraf, zorg dat je genoeg geld op je rekening hebt! Of Zorg voor een goede verzekering van je kamer. Of Opzoek naar een nieuwe kamer? </a:t>
            </a:r>
          </a:p>
          <a:p>
            <a:endParaRPr lang="nl-NL" baseline="0" dirty="0" smtClean="0"/>
          </a:p>
          <a:p>
            <a:endParaRPr lang="nl-NL" dirty="0" smtClean="0"/>
          </a:p>
          <a:p>
            <a:endParaRPr lang="nl-NL" dirty="0" smtClean="0"/>
          </a:p>
          <a:p>
            <a:endParaRPr lang="nl-NL" dirty="0" smtClean="0"/>
          </a:p>
          <a:p>
            <a:r>
              <a:rPr lang="nl-NL" dirty="0" smtClean="0"/>
              <a:t>Hierbij </a:t>
            </a:r>
            <a:r>
              <a:rPr lang="nl-NL" dirty="0" smtClean="0"/>
              <a:t>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10</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Hierbij 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13</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Hierbij 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15</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10DD8-D09B-42CD-89A8-F5517C46247B}"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323528" y="1268760"/>
            <a:ext cx="8064896" cy="3161315"/>
          </a:xfrm>
          <a:prstGeom prst="rect">
            <a:avLst/>
          </a:prstGeom>
          <a:noFill/>
        </p:spPr>
        <p:txBody>
          <a:bodyPr wrap="square" rtlCol="0">
            <a:spAutoFit/>
          </a:bodyPr>
          <a:lstStyle/>
          <a:p>
            <a:pPr>
              <a:lnSpc>
                <a:spcPct val="75000"/>
              </a:lnSpc>
            </a:pPr>
            <a:r>
              <a:rPr lang="nl-NL" sz="4400" b="1" dirty="0" err="1" smtClean="0">
                <a:solidFill>
                  <a:schemeClr val="bg1"/>
                </a:solidFill>
              </a:rPr>
              <a:t>Idealis</a:t>
            </a:r>
            <a:r>
              <a:rPr lang="nl-NL" sz="4400" b="1" dirty="0" smtClean="0">
                <a:solidFill>
                  <a:schemeClr val="bg1"/>
                </a:solidFill>
              </a:rPr>
              <a:t>, </a:t>
            </a:r>
            <a:r>
              <a:rPr lang="nl-NL" sz="4400" b="1" dirty="0" err="1" smtClean="0">
                <a:solidFill>
                  <a:schemeClr val="bg1"/>
                </a:solidFill>
              </a:rPr>
              <a:t>Duwo</a:t>
            </a:r>
            <a:r>
              <a:rPr lang="nl-NL" sz="4400" b="1" dirty="0" smtClean="0">
                <a:solidFill>
                  <a:schemeClr val="bg1"/>
                </a:solidFill>
              </a:rPr>
              <a:t>, </a:t>
            </a:r>
            <a:r>
              <a:rPr lang="nl-NL" sz="4400" b="1" dirty="0" err="1" smtClean="0">
                <a:solidFill>
                  <a:schemeClr val="bg1"/>
                </a:solidFill>
              </a:rPr>
              <a:t>SSHu</a:t>
            </a:r>
            <a:r>
              <a:rPr lang="nl-NL" sz="4400" b="1" dirty="0" smtClean="0">
                <a:solidFill>
                  <a:schemeClr val="bg1"/>
                </a:solidFill>
              </a:rPr>
              <a:t>, </a:t>
            </a:r>
            <a:r>
              <a:rPr lang="nl-NL" sz="4400" b="1" dirty="0" err="1" smtClean="0">
                <a:solidFill>
                  <a:schemeClr val="bg1"/>
                </a:solidFill>
              </a:rPr>
              <a:t>Stadwonen</a:t>
            </a:r>
            <a:r>
              <a:rPr lang="nl-NL" sz="4400" b="1" dirty="0" smtClean="0">
                <a:solidFill>
                  <a:schemeClr val="bg1"/>
                </a:solidFill>
              </a:rPr>
              <a:t>, </a:t>
            </a:r>
            <a:r>
              <a:rPr lang="nl-NL" sz="4400" b="1" dirty="0" err="1" smtClean="0">
                <a:solidFill>
                  <a:schemeClr val="bg1"/>
                </a:solidFill>
              </a:rPr>
              <a:t>Vestide</a:t>
            </a:r>
            <a:r>
              <a:rPr lang="nl-NL" sz="4400" b="1" dirty="0" smtClean="0">
                <a:solidFill>
                  <a:schemeClr val="bg1"/>
                </a:solidFill>
              </a:rPr>
              <a:t>, </a:t>
            </a:r>
            <a:r>
              <a:rPr lang="nl-NL" sz="4400" b="1" dirty="0" err="1" smtClean="0">
                <a:solidFill>
                  <a:schemeClr val="bg1"/>
                </a:solidFill>
              </a:rPr>
              <a:t>Wonenbreburg</a:t>
            </a:r>
            <a:r>
              <a:rPr lang="nl-NL" sz="4400" b="1" dirty="0" smtClean="0">
                <a:solidFill>
                  <a:schemeClr val="bg1"/>
                </a:solidFill>
              </a:rPr>
              <a:t>, </a:t>
            </a:r>
            <a:r>
              <a:rPr lang="nl-NL" sz="4400" b="1" dirty="0" err="1" smtClean="0">
                <a:solidFill>
                  <a:schemeClr val="bg1"/>
                </a:solidFill>
              </a:rPr>
              <a:t>Lefier</a:t>
            </a:r>
            <a:r>
              <a:rPr lang="nl-NL" sz="4400" b="1" dirty="0" smtClean="0">
                <a:solidFill>
                  <a:schemeClr val="bg1"/>
                </a:solidFill>
              </a:rPr>
              <a:t>, SLS Wonen</a:t>
            </a:r>
          </a:p>
          <a:p>
            <a:pPr>
              <a:lnSpc>
                <a:spcPct val="75000"/>
              </a:lnSpc>
            </a:pPr>
            <a:endParaRPr lang="nl-NL" sz="4400" b="1" dirty="0" smtClean="0">
              <a:solidFill>
                <a:schemeClr val="bg1"/>
              </a:solidFill>
            </a:endParaRPr>
          </a:p>
          <a:p>
            <a:pPr>
              <a:lnSpc>
                <a:spcPct val="75000"/>
              </a:lnSpc>
            </a:pPr>
            <a:r>
              <a:rPr lang="nl-NL" sz="4400" b="1" dirty="0" smtClean="0">
                <a:solidFill>
                  <a:schemeClr val="bg1"/>
                </a:solidFill>
              </a:rPr>
              <a:t>en</a:t>
            </a:r>
          </a:p>
          <a:p>
            <a:pPr>
              <a:lnSpc>
                <a:spcPct val="75000"/>
              </a:lnSpc>
            </a:pPr>
            <a:r>
              <a:rPr lang="nl-NL" sz="4400" b="1" dirty="0" err="1" smtClean="0">
                <a:solidFill>
                  <a:schemeClr val="bg1"/>
                </a:solidFill>
              </a:rPr>
              <a:t>OnlineHuisrekening.nl</a:t>
            </a:r>
            <a:endParaRPr lang="nl-NL" sz="4400" b="1" dirty="0">
              <a:solidFill>
                <a:schemeClr val="bg1"/>
              </a:solidFill>
            </a:endParaRPr>
          </a:p>
        </p:txBody>
      </p:sp>
      <p:sp>
        <p:nvSpPr>
          <p:cNvPr id="5" name="Tekstvak 4"/>
          <p:cNvSpPr txBox="1"/>
          <p:nvPr/>
        </p:nvSpPr>
        <p:spPr>
          <a:xfrm>
            <a:off x="323528" y="4941168"/>
            <a:ext cx="8064896" cy="1015663"/>
          </a:xfrm>
          <a:prstGeom prst="rect">
            <a:avLst/>
          </a:prstGeom>
          <a:noFill/>
        </p:spPr>
        <p:txBody>
          <a:bodyPr wrap="square" rtlCol="0">
            <a:spAutoFit/>
          </a:bodyPr>
          <a:lstStyle/>
          <a:p>
            <a:r>
              <a:rPr lang="nl-NL" sz="3000" dirty="0" err="1" smtClean="0">
                <a:solidFill>
                  <a:schemeClr val="bg1"/>
                </a:solidFill>
              </a:rPr>
              <a:t>xx</a:t>
            </a:r>
            <a:r>
              <a:rPr lang="nl-NL" sz="3000" dirty="0" smtClean="0">
                <a:solidFill>
                  <a:schemeClr val="bg1"/>
                </a:solidFill>
              </a:rPr>
              <a:t> maand 2011</a:t>
            </a:r>
          </a:p>
          <a:p>
            <a:r>
              <a:rPr lang="nl-NL" sz="3000" dirty="0" smtClean="0">
                <a:solidFill>
                  <a:schemeClr val="bg1"/>
                </a:solidFill>
              </a:rPr>
              <a:t>Utrecht</a:t>
            </a:r>
            <a:endParaRPr lang="nl-NL" sz="3000" dirty="0">
              <a:solidFill>
                <a:schemeClr val="bg1"/>
              </a:solidFill>
            </a:endParaRPr>
          </a:p>
        </p:txBody>
      </p:sp>
      <p:pic>
        <p:nvPicPr>
          <p:cNvPr id="1026" name="Picture 2"/>
          <p:cNvPicPr>
            <a:picLocks noChangeAspect="1" noChangeArrowheads="1"/>
          </p:cNvPicPr>
          <p:nvPr/>
        </p:nvPicPr>
        <p:blipFill>
          <a:blip r:embed="rId3" cstate="print"/>
          <a:srcRect/>
          <a:stretch>
            <a:fillRect/>
          </a:stretch>
        </p:blipFill>
        <p:spPr bwMode="auto">
          <a:xfrm>
            <a:off x="6646540" y="6091200"/>
            <a:ext cx="2461964" cy="7221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5632311"/>
          </a:xfrm>
          <a:prstGeom prst="rect">
            <a:avLst/>
          </a:prstGeom>
          <a:noFill/>
        </p:spPr>
        <p:txBody>
          <a:bodyPr wrap="square" rtlCol="0">
            <a:spAutoFit/>
          </a:bodyPr>
          <a:lstStyle/>
          <a:p>
            <a:r>
              <a:rPr lang="nl-NL" sz="2500" b="1" dirty="0" smtClean="0">
                <a:solidFill>
                  <a:schemeClr val="tx1">
                    <a:lumMod val="50000"/>
                    <a:lumOff val="50000"/>
                  </a:schemeClr>
                </a:solidFill>
              </a:rPr>
              <a:t>Basis</a:t>
            </a:r>
          </a:p>
          <a:p>
            <a:pPr>
              <a:buFont typeface="Arial" pitchFamily="34" charset="0"/>
              <a:buChar char="•"/>
            </a:pPr>
            <a:r>
              <a:rPr lang="nl-NL" sz="2000" dirty="0" smtClean="0">
                <a:solidFill>
                  <a:schemeClr val="tx1">
                    <a:lumMod val="50000"/>
                    <a:lumOff val="50000"/>
                  </a:schemeClr>
                </a:solidFill>
              </a:rPr>
              <a:t> Afnemen van service voor peilingen</a:t>
            </a:r>
          </a:p>
          <a:p>
            <a:pPr>
              <a:buFont typeface="Arial" pitchFamily="34" charset="0"/>
              <a:buChar char="•"/>
            </a:pPr>
            <a:r>
              <a:rPr lang="nl-NL" sz="2000" dirty="0" smtClean="0">
                <a:solidFill>
                  <a:schemeClr val="tx1">
                    <a:lumMod val="50000"/>
                    <a:lumOff val="50000"/>
                  </a:schemeClr>
                </a:solidFill>
              </a:rPr>
              <a:t> </a:t>
            </a:r>
            <a:r>
              <a:rPr lang="nl-NL" sz="2000" dirty="0" smtClean="0">
                <a:solidFill>
                  <a:schemeClr val="tx1">
                    <a:lumMod val="50000"/>
                    <a:lumOff val="50000"/>
                  </a:schemeClr>
                </a:solidFill>
              </a:rPr>
              <a:t>Gebruik maken van </a:t>
            </a:r>
            <a:r>
              <a:rPr lang="nl-NL" sz="2000" dirty="0" err="1" smtClean="0">
                <a:solidFill>
                  <a:schemeClr val="tx1">
                    <a:lumMod val="50000"/>
                    <a:lumOff val="50000"/>
                  </a:schemeClr>
                </a:solidFill>
              </a:rPr>
              <a:t>AdSpace</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Whitelabeling</a:t>
            </a:r>
            <a:r>
              <a:rPr lang="nl-NL" sz="2000" dirty="0" smtClean="0">
                <a:solidFill>
                  <a:schemeClr val="tx1">
                    <a:lumMod val="50000"/>
                    <a:lumOff val="50000"/>
                  </a:schemeClr>
                </a:solidFill>
              </a:rPr>
              <a:t>  / eigen </a:t>
            </a:r>
            <a:r>
              <a:rPr lang="nl-NL" sz="2000" dirty="0" err="1" smtClean="0">
                <a:solidFill>
                  <a:schemeClr val="tx1">
                    <a:lumMod val="50000"/>
                    <a:lumOff val="50000"/>
                  </a:schemeClr>
                </a:solidFill>
              </a:rPr>
              <a:t>url</a:t>
            </a:r>
            <a:r>
              <a:rPr lang="nl-NL" sz="2000" dirty="0" smtClean="0">
                <a:solidFill>
                  <a:schemeClr val="tx1">
                    <a:lumMod val="50000"/>
                    <a:lumOff val="50000"/>
                  </a:schemeClr>
                </a:solidFill>
              </a:rPr>
              <a:t> per corporatie</a:t>
            </a:r>
          </a:p>
          <a:p>
            <a:r>
              <a:rPr lang="nl-NL" sz="2000" dirty="0" smtClean="0">
                <a:solidFill>
                  <a:schemeClr val="tx1">
                    <a:lumMod val="50000"/>
                    <a:lumOff val="50000"/>
                  </a:schemeClr>
                </a:solidFill>
              </a:rPr>
              <a:t>	€5000,- p/j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breed (2011)</a:t>
            </a:r>
          </a:p>
          <a:p>
            <a:pPr>
              <a:buFont typeface="Arial" pitchFamily="34" charset="0"/>
              <a:buChar char="•"/>
            </a:pPr>
            <a:endParaRPr lang="nl-NL" sz="2000" dirty="0" smtClean="0">
              <a:solidFill>
                <a:schemeClr val="tx1">
                  <a:lumMod val="50000"/>
                  <a:lumOff val="50000"/>
                </a:schemeClr>
              </a:solidFill>
            </a:endParaRPr>
          </a:p>
          <a:p>
            <a:r>
              <a:rPr lang="nl-NL" sz="2500" b="1" dirty="0" smtClean="0">
                <a:solidFill>
                  <a:schemeClr val="tx1">
                    <a:lumMod val="50000"/>
                    <a:lumOff val="50000"/>
                  </a:schemeClr>
                </a:solidFill>
              </a:rPr>
              <a:t>Basis + Intensieve samenwerking</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a:t>
            </a:r>
            <a:r>
              <a:rPr lang="nl-NL" sz="2000" dirty="0" smtClean="0">
                <a:solidFill>
                  <a:schemeClr val="tx1">
                    <a:lumMod val="50000"/>
                    <a:lumOff val="50000"/>
                  </a:schemeClr>
                </a:solidFill>
              </a:rPr>
              <a:t>Inkomsten verdeling van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50/50, inkomsten uit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van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verrekend als korting aan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a:t>
            </a: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b="1"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Aanbieding </a:t>
            </a:r>
            <a:r>
              <a:rPr lang="nl-NL" sz="3000" b="1" dirty="0" smtClean="0">
                <a:solidFill>
                  <a:schemeClr val="bg1"/>
                </a:solidFill>
              </a:rPr>
              <a:t>2 </a:t>
            </a:r>
            <a:r>
              <a:rPr lang="nl-NL" sz="3000" b="1" dirty="0" smtClean="0">
                <a:solidFill>
                  <a:schemeClr val="bg1"/>
                </a:solidFill>
              </a:rPr>
              <a:t>– De kosten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Commercieel</a:t>
            </a:r>
            <a:r>
              <a:rPr lang="en-US" dirty="0" smtClean="0"/>
              <a:t> </a:t>
            </a:r>
            <a:r>
              <a:rPr lang="en-US" dirty="0" err="1" smtClean="0"/>
              <a:t>uitbuiten</a:t>
            </a:r>
            <a:r>
              <a:rPr lang="en-US" dirty="0" smtClean="0"/>
              <a:t> platform</a:t>
            </a:r>
            <a:endParaRPr lang="en-US" dirty="0"/>
          </a:p>
        </p:txBody>
      </p:sp>
      <p:grpSp>
        <p:nvGrpSpPr>
          <p:cNvPr id="3" name="Groep 3"/>
          <p:cNvGrpSpPr/>
          <p:nvPr/>
        </p:nvGrpSpPr>
        <p:grpSpPr>
          <a:xfrm>
            <a:off x="2051720" y="1700808"/>
            <a:ext cx="2088232" cy="1390968"/>
            <a:chOff x="1907704" y="2708920"/>
            <a:chExt cx="4536504" cy="1008112"/>
          </a:xfrm>
        </p:grpSpPr>
        <p:sp>
          <p:nvSpPr>
            <p:cNvPr id="5" name="Afgeronde rechthoek 4"/>
            <p:cNvSpPr/>
            <p:nvPr/>
          </p:nvSpPr>
          <p:spPr>
            <a:xfrm>
              <a:off x="1907704" y="2708920"/>
              <a:ext cx="453650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kstvak 5"/>
            <p:cNvSpPr txBox="1"/>
            <p:nvPr/>
          </p:nvSpPr>
          <p:spPr>
            <a:xfrm>
              <a:off x="1907704" y="2708920"/>
              <a:ext cx="4536504" cy="468432"/>
            </a:xfrm>
            <a:prstGeom prst="rect">
              <a:avLst/>
            </a:prstGeom>
            <a:noFill/>
          </p:spPr>
          <p:txBody>
            <a:bodyPr wrap="square" rtlCol="0">
              <a:spAutoFit/>
            </a:bodyPr>
            <a:lstStyle/>
            <a:p>
              <a:pPr algn="ctr"/>
              <a:r>
                <a:rPr lang="en-US" dirty="0" smtClean="0">
                  <a:solidFill>
                    <a:schemeClr val="bg1"/>
                  </a:solidFill>
                </a:rPr>
                <a:t>Basis</a:t>
              </a: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p:txBody>
        </p:sp>
      </p:grpSp>
      <p:grpSp>
        <p:nvGrpSpPr>
          <p:cNvPr id="4" name="Tijdelijke aanduiding voor inhoud 9"/>
          <p:cNvGrpSpPr>
            <a:grpSpLocks noGrp="1"/>
          </p:cNvGrpSpPr>
          <p:nvPr>
            <p:ph idx="1"/>
          </p:nvPr>
        </p:nvGrpSpPr>
        <p:grpSpPr>
          <a:xfrm>
            <a:off x="4283968" y="1700807"/>
            <a:ext cx="2088232" cy="2232248"/>
            <a:chOff x="1907704" y="2708920"/>
            <a:chExt cx="4536504" cy="1157462"/>
          </a:xfrm>
        </p:grpSpPr>
        <p:sp>
          <p:nvSpPr>
            <p:cNvPr id="11" name="Afgeronde rechthoek 10"/>
            <p:cNvSpPr/>
            <p:nvPr/>
          </p:nvSpPr>
          <p:spPr>
            <a:xfrm>
              <a:off x="1907704" y="2708920"/>
              <a:ext cx="4536504" cy="1157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kstvak 11"/>
            <p:cNvSpPr txBox="1"/>
            <p:nvPr/>
          </p:nvSpPr>
          <p:spPr>
            <a:xfrm>
              <a:off x="1907704" y="2708920"/>
              <a:ext cx="4536504" cy="909651"/>
            </a:xfrm>
            <a:prstGeom prst="rect">
              <a:avLst/>
            </a:prstGeom>
            <a:noFill/>
          </p:spPr>
          <p:txBody>
            <a:bodyPr wrap="square" rtlCol="0">
              <a:spAutoFit/>
            </a:bodyPr>
            <a:lstStyle/>
            <a:p>
              <a:pPr algn="ctr"/>
              <a:r>
                <a:rPr lang="en-US" dirty="0" err="1" smtClean="0">
                  <a:solidFill>
                    <a:schemeClr val="bg1"/>
                  </a:solidFill>
                </a:rPr>
                <a:t>Compleet</a:t>
              </a:r>
              <a:endParaRPr lang="en-US" dirty="0" smtClean="0">
                <a:solidFill>
                  <a:schemeClr val="bg1"/>
                </a:solidFill>
              </a:endParaRP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a:p>
              <a:pPr>
                <a:buFont typeface="Arial" pitchFamily="34" charset="0"/>
                <a:buChar char="•"/>
              </a:pPr>
              <a:r>
                <a:rPr lang="en-US" dirty="0" err="1" smtClean="0">
                  <a:solidFill>
                    <a:schemeClr val="bg1"/>
                  </a:solidFill>
                </a:rPr>
                <a:t>Communicatiekanaal</a:t>
              </a:r>
              <a:endParaRPr lang="en-US" dirty="0" smtClean="0">
                <a:solidFill>
                  <a:schemeClr val="bg1"/>
                </a:solidFill>
              </a:endParaRPr>
            </a:p>
            <a:p>
              <a:pPr>
                <a:buFont typeface="Arial" pitchFamily="34" charset="0"/>
                <a:buChar char="•"/>
              </a:pPr>
              <a:r>
                <a:rPr lang="en-US" dirty="0" smtClean="0">
                  <a:solidFill>
                    <a:schemeClr val="bg1"/>
                  </a:solidFill>
                </a:rPr>
                <a:t>Meer </a:t>
              </a:r>
              <a:r>
                <a:rPr lang="en-US" dirty="0" err="1" smtClean="0">
                  <a:solidFill>
                    <a:schemeClr val="bg1"/>
                  </a:solidFill>
                </a:rPr>
                <a:t>interactie</a:t>
              </a:r>
              <a:endParaRPr lang="en-US" dirty="0" smtClean="0">
                <a:solidFill>
                  <a:schemeClr val="bg1"/>
                </a:solidFill>
              </a:endParaRPr>
            </a:p>
            <a:p>
              <a:pPr>
                <a:buFont typeface="Arial" pitchFamily="34" charset="0"/>
                <a:buChar char="•"/>
              </a:pPr>
              <a:r>
                <a:rPr lang="en-US" dirty="0" err="1" smtClean="0">
                  <a:solidFill>
                    <a:schemeClr val="bg1"/>
                  </a:solidFill>
                </a:rPr>
                <a:t>Volgen</a:t>
              </a:r>
              <a:r>
                <a:rPr lang="en-US" dirty="0" smtClean="0">
                  <a:solidFill>
                    <a:schemeClr val="bg1"/>
                  </a:solidFill>
                </a:rPr>
                <a:t> van </a:t>
              </a:r>
              <a:r>
                <a:rPr lang="en-US" dirty="0" err="1" smtClean="0">
                  <a:solidFill>
                    <a:schemeClr val="bg1"/>
                  </a:solidFill>
                </a:rPr>
                <a:t>bereik</a:t>
              </a:r>
              <a:endParaRPr lang="en-US" dirty="0" smtClean="0">
                <a:solidFill>
                  <a:schemeClr val="bg1"/>
                </a:solidFill>
              </a:endParaRPr>
            </a:p>
          </p:txBody>
        </p:sp>
      </p:grpSp>
      <p:grpSp>
        <p:nvGrpSpPr>
          <p:cNvPr id="7" name="Groep 12"/>
          <p:cNvGrpSpPr/>
          <p:nvPr/>
        </p:nvGrpSpPr>
        <p:grpSpPr>
          <a:xfrm>
            <a:off x="6516216" y="1700807"/>
            <a:ext cx="2088232" cy="2880320"/>
            <a:chOff x="1907704" y="2708920"/>
            <a:chExt cx="4536504" cy="1008112"/>
          </a:xfrm>
        </p:grpSpPr>
        <p:sp>
          <p:nvSpPr>
            <p:cNvPr id="14" name="Afgeronde rechthoek 13"/>
            <p:cNvSpPr/>
            <p:nvPr/>
          </p:nvSpPr>
          <p:spPr>
            <a:xfrm>
              <a:off x="1907704" y="2708920"/>
              <a:ext cx="453650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kstvak 14"/>
            <p:cNvSpPr txBox="1"/>
            <p:nvPr/>
          </p:nvSpPr>
          <p:spPr>
            <a:xfrm>
              <a:off x="1907704" y="2708920"/>
              <a:ext cx="4536504" cy="904863"/>
            </a:xfrm>
            <a:prstGeom prst="rect">
              <a:avLst/>
            </a:prstGeom>
            <a:noFill/>
          </p:spPr>
          <p:txBody>
            <a:bodyPr wrap="square" rtlCol="0">
              <a:spAutoFit/>
            </a:bodyPr>
            <a:lstStyle/>
            <a:p>
              <a:pPr algn="ctr"/>
              <a:r>
                <a:rPr lang="en-US" dirty="0" smtClean="0">
                  <a:solidFill>
                    <a:schemeClr val="bg1"/>
                  </a:solidFill>
                </a:rPr>
                <a:t>Basis</a:t>
              </a: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a:p>
              <a:pPr>
                <a:buFont typeface="Arial" pitchFamily="34" charset="0"/>
                <a:buChar char="•"/>
              </a:pPr>
              <a:r>
                <a:rPr lang="en-US" dirty="0" err="1" smtClean="0">
                  <a:solidFill>
                    <a:schemeClr val="bg1"/>
                  </a:solidFill>
                </a:rPr>
                <a:t>Communicatiekanaal</a:t>
              </a:r>
              <a:endParaRPr lang="en-US" dirty="0" smtClean="0">
                <a:solidFill>
                  <a:schemeClr val="bg1"/>
                </a:solidFill>
              </a:endParaRPr>
            </a:p>
            <a:p>
              <a:pPr>
                <a:buFont typeface="Arial" pitchFamily="34" charset="0"/>
                <a:buChar char="•"/>
              </a:pPr>
              <a:r>
                <a:rPr lang="en-US" dirty="0" smtClean="0">
                  <a:solidFill>
                    <a:schemeClr val="bg1"/>
                  </a:solidFill>
                </a:rPr>
                <a:t>Meer </a:t>
              </a:r>
              <a:r>
                <a:rPr lang="en-US" dirty="0" err="1" smtClean="0">
                  <a:solidFill>
                    <a:schemeClr val="bg1"/>
                  </a:solidFill>
                </a:rPr>
                <a:t>interactie</a:t>
              </a:r>
              <a:endParaRPr lang="en-US" dirty="0" smtClean="0">
                <a:solidFill>
                  <a:schemeClr val="bg1"/>
                </a:solidFill>
              </a:endParaRPr>
            </a:p>
            <a:p>
              <a:pPr>
                <a:buFont typeface="Arial" pitchFamily="34" charset="0"/>
                <a:buChar char="•"/>
              </a:pPr>
              <a:r>
                <a:rPr lang="en-US" dirty="0" err="1" smtClean="0">
                  <a:solidFill>
                    <a:schemeClr val="bg1"/>
                  </a:solidFill>
                </a:rPr>
                <a:t>Volgen</a:t>
              </a:r>
              <a:r>
                <a:rPr lang="en-US" dirty="0" smtClean="0">
                  <a:solidFill>
                    <a:schemeClr val="bg1"/>
                  </a:solidFill>
                </a:rPr>
                <a:t> van </a:t>
              </a:r>
              <a:r>
                <a:rPr lang="en-US" dirty="0" err="1" smtClean="0">
                  <a:solidFill>
                    <a:schemeClr val="bg1"/>
                  </a:solidFill>
                </a:rPr>
                <a:t>bereik</a:t>
              </a:r>
              <a:endParaRPr lang="en-US" dirty="0" smtClean="0">
                <a:solidFill>
                  <a:schemeClr val="bg1"/>
                </a:solidFill>
              </a:endParaRPr>
            </a:p>
            <a:p>
              <a:pPr>
                <a:buFont typeface="Arial" pitchFamily="34" charset="0"/>
                <a:buChar char="•"/>
              </a:pPr>
              <a:r>
                <a:rPr lang="en-US" dirty="0" smtClean="0">
                  <a:solidFill>
                    <a:schemeClr val="bg1"/>
                  </a:solidFill>
                </a:rPr>
                <a:t>Extra </a:t>
              </a:r>
              <a:r>
                <a:rPr lang="en-US" dirty="0" err="1" smtClean="0">
                  <a:solidFill>
                    <a:schemeClr val="bg1"/>
                  </a:solidFill>
                </a:rPr>
                <a:t>functies</a:t>
              </a:r>
              <a:endParaRPr lang="en-US" dirty="0" smtClean="0">
                <a:solidFill>
                  <a:schemeClr val="bg1"/>
                </a:solidFill>
              </a:endParaRPr>
            </a:p>
            <a:p>
              <a:pPr>
                <a:buFont typeface="Arial" pitchFamily="34" charset="0"/>
                <a:buChar char="•"/>
              </a:pPr>
              <a:r>
                <a:rPr lang="en-US" dirty="0" err="1" smtClean="0">
                  <a:solidFill>
                    <a:schemeClr val="bg1"/>
                  </a:solidFill>
                </a:rPr>
                <a:t>Analyse</a:t>
              </a:r>
              <a:r>
                <a:rPr lang="en-US" dirty="0" smtClean="0">
                  <a:solidFill>
                    <a:schemeClr val="bg1"/>
                  </a:solidFill>
                </a:rPr>
                <a:t> </a:t>
              </a:r>
              <a:r>
                <a:rPr lang="en-US" dirty="0" err="1" smtClean="0">
                  <a:solidFill>
                    <a:schemeClr val="bg1"/>
                  </a:solidFill>
                </a:rPr>
                <a:t>mogelijkheden</a:t>
              </a:r>
              <a:endParaRPr lang="en-US" dirty="0" smtClean="0">
                <a:solidFill>
                  <a:schemeClr val="bg1"/>
                </a:solidFill>
              </a:endParaRPr>
            </a:p>
          </p:txBody>
        </p:sp>
      </p:grpSp>
      <p:cxnSp>
        <p:nvCxnSpPr>
          <p:cNvPr id="19" name="Rechte verbindingslijn 18"/>
          <p:cNvCxnSpPr/>
          <p:nvPr/>
        </p:nvCxnSpPr>
        <p:spPr>
          <a:xfrm>
            <a:off x="4211960" y="1412775"/>
            <a:ext cx="0" cy="3744416"/>
          </a:xfrm>
          <a:prstGeom prst="line">
            <a:avLst/>
          </a:prstGeom>
          <a:ln w="34925">
            <a:prstDash val="sysDash"/>
          </a:ln>
        </p:spPr>
        <p:style>
          <a:lnRef idx="1">
            <a:schemeClr val="accent1"/>
          </a:lnRef>
          <a:fillRef idx="0">
            <a:schemeClr val="accent1"/>
          </a:fillRef>
          <a:effectRef idx="0">
            <a:schemeClr val="accent1"/>
          </a:effectRef>
          <a:fontRef idx="minor">
            <a:schemeClr val="tx1"/>
          </a:fontRef>
        </p:style>
      </p:cxnSp>
      <p:sp>
        <p:nvSpPr>
          <p:cNvPr id="20" name="Tekstvak 19"/>
          <p:cNvSpPr txBox="1"/>
          <p:nvPr/>
        </p:nvSpPr>
        <p:spPr>
          <a:xfrm>
            <a:off x="2123728" y="4725143"/>
            <a:ext cx="1944216" cy="369332"/>
          </a:xfrm>
          <a:prstGeom prst="rect">
            <a:avLst/>
          </a:prstGeom>
          <a:noFill/>
        </p:spPr>
        <p:txBody>
          <a:bodyPr wrap="square" rtlCol="0">
            <a:spAutoFit/>
          </a:bodyPr>
          <a:lstStyle/>
          <a:p>
            <a:r>
              <a:rPr lang="en-US" dirty="0" err="1" smtClean="0"/>
              <a:t>Passief</a:t>
            </a:r>
            <a:r>
              <a:rPr lang="en-US" dirty="0" smtClean="0"/>
              <a:t> </a:t>
            </a:r>
            <a:r>
              <a:rPr lang="en-US" dirty="0" err="1" smtClean="0"/>
              <a:t>aanbieden</a:t>
            </a:r>
            <a:endParaRPr lang="en-US" dirty="0"/>
          </a:p>
        </p:txBody>
      </p:sp>
      <p:sp>
        <p:nvSpPr>
          <p:cNvPr id="21" name="Tekstvak 20"/>
          <p:cNvSpPr txBox="1"/>
          <p:nvPr/>
        </p:nvSpPr>
        <p:spPr>
          <a:xfrm>
            <a:off x="4355976" y="4715851"/>
            <a:ext cx="1944216" cy="369332"/>
          </a:xfrm>
          <a:prstGeom prst="rect">
            <a:avLst/>
          </a:prstGeom>
          <a:noFill/>
        </p:spPr>
        <p:txBody>
          <a:bodyPr wrap="square" rtlCol="0">
            <a:spAutoFit/>
          </a:bodyPr>
          <a:lstStyle/>
          <a:p>
            <a:r>
              <a:rPr lang="en-US" dirty="0" err="1" smtClean="0"/>
              <a:t>Actief</a:t>
            </a:r>
            <a:r>
              <a:rPr lang="en-US" dirty="0" smtClean="0"/>
              <a:t> </a:t>
            </a:r>
            <a:r>
              <a:rPr lang="en-US" dirty="0" err="1" smtClean="0"/>
              <a:t>aanbieden</a:t>
            </a:r>
            <a:endParaRPr lang="en-US" dirty="0"/>
          </a:p>
        </p:txBody>
      </p:sp>
      <p:sp>
        <p:nvSpPr>
          <p:cNvPr id="22" name="Tekstvak 21"/>
          <p:cNvSpPr txBox="1"/>
          <p:nvPr/>
        </p:nvSpPr>
        <p:spPr>
          <a:xfrm>
            <a:off x="323528" y="5373216"/>
            <a:ext cx="8496944" cy="923330"/>
          </a:xfrm>
          <a:prstGeom prst="rect">
            <a:avLst/>
          </a:prstGeom>
          <a:noFill/>
        </p:spPr>
        <p:txBody>
          <a:bodyPr wrap="square" rtlCol="0">
            <a:spAutoFit/>
          </a:bodyPr>
          <a:lstStyle/>
          <a:p>
            <a:r>
              <a:rPr lang="en-US" dirty="0" err="1" smtClean="0"/>
              <a:t>Tevens</a:t>
            </a:r>
            <a:r>
              <a:rPr lang="en-US" dirty="0" smtClean="0"/>
              <a:t> </a:t>
            </a:r>
            <a:r>
              <a:rPr lang="en-US" dirty="0" err="1" smtClean="0"/>
              <a:t>commercieel</a:t>
            </a:r>
            <a:r>
              <a:rPr lang="en-US" dirty="0" smtClean="0"/>
              <a:t> </a:t>
            </a:r>
            <a:r>
              <a:rPr lang="en-US" dirty="0" err="1" smtClean="0"/>
              <a:t>uitbuiten</a:t>
            </a:r>
            <a:r>
              <a:rPr lang="en-US" dirty="0" smtClean="0"/>
              <a:t> van platform</a:t>
            </a:r>
            <a:r>
              <a:rPr lang="en-US" dirty="0" smtClean="0"/>
              <a:t>. </a:t>
            </a:r>
            <a:r>
              <a:rPr lang="en-US" dirty="0" err="1" smtClean="0"/>
              <a:t>Inkomsten</a:t>
            </a:r>
            <a:r>
              <a:rPr lang="en-US" dirty="0" smtClean="0"/>
              <a:t> 50/50 </a:t>
            </a:r>
            <a:r>
              <a:rPr lang="en-US" dirty="0" err="1" smtClean="0"/>
              <a:t>verdeeld</a:t>
            </a:r>
            <a:r>
              <a:rPr lang="en-US" dirty="0" smtClean="0"/>
              <a:t>. </a:t>
            </a:r>
            <a:r>
              <a:rPr lang="en-US" dirty="0" err="1" smtClean="0"/>
              <a:t>Kosten</a:t>
            </a:r>
            <a:r>
              <a:rPr lang="en-US" dirty="0" smtClean="0"/>
              <a:t> OH </a:t>
            </a:r>
            <a:r>
              <a:rPr lang="en-US" dirty="0" err="1" smtClean="0"/>
              <a:t>worden</a:t>
            </a:r>
            <a:r>
              <a:rPr lang="en-US" dirty="0" smtClean="0"/>
              <a:t> </a:t>
            </a:r>
            <a:r>
              <a:rPr lang="en-US" dirty="0" err="1" smtClean="0"/>
              <a:t>gecompenseerd</a:t>
            </a:r>
            <a:r>
              <a:rPr lang="en-US" dirty="0" smtClean="0"/>
              <a:t>. </a:t>
            </a:r>
            <a:r>
              <a:rPr lang="en-US" dirty="0" err="1" smtClean="0"/>
              <a:t>Bij</a:t>
            </a:r>
            <a:r>
              <a:rPr lang="en-US" dirty="0" smtClean="0"/>
              <a:t> </a:t>
            </a:r>
            <a:r>
              <a:rPr lang="en-US" dirty="0" err="1" smtClean="0"/>
              <a:t>actief</a:t>
            </a:r>
            <a:r>
              <a:rPr lang="en-US" dirty="0" smtClean="0"/>
              <a:t> </a:t>
            </a:r>
            <a:r>
              <a:rPr lang="en-US" dirty="0" err="1" smtClean="0"/>
              <a:t>aanbieden</a:t>
            </a:r>
            <a:r>
              <a:rPr lang="en-US" dirty="0" smtClean="0"/>
              <a:t> van de </a:t>
            </a:r>
            <a:r>
              <a:rPr lang="en-US" dirty="0" err="1" smtClean="0"/>
              <a:t>dienst</a:t>
            </a:r>
            <a:r>
              <a:rPr lang="en-US" dirty="0" smtClean="0"/>
              <a:t> </a:t>
            </a:r>
            <a:r>
              <a:rPr lang="en-US" dirty="0" err="1" smtClean="0"/>
              <a:t>worden</a:t>
            </a:r>
            <a:r>
              <a:rPr lang="en-US" dirty="0" smtClean="0"/>
              <a:t> </a:t>
            </a:r>
            <a:r>
              <a:rPr lang="en-US" dirty="0" err="1" smtClean="0"/>
              <a:t>studenten</a:t>
            </a:r>
            <a:r>
              <a:rPr lang="en-US" dirty="0" smtClean="0"/>
              <a:t> </a:t>
            </a:r>
            <a:r>
              <a:rPr lang="en-US" dirty="0" err="1" smtClean="0"/>
              <a:t>automatisch</a:t>
            </a:r>
            <a:r>
              <a:rPr lang="en-US" dirty="0" smtClean="0"/>
              <a:t> lid en het platform </a:t>
            </a:r>
            <a:r>
              <a:rPr lang="en-US" dirty="0" err="1" smtClean="0"/>
              <a:t>als</a:t>
            </a:r>
            <a:r>
              <a:rPr lang="en-US" dirty="0" smtClean="0"/>
              <a:t> </a:t>
            </a:r>
            <a:r>
              <a:rPr lang="en-US" dirty="0" err="1" smtClean="0"/>
              <a:t>geheel</a:t>
            </a:r>
            <a:r>
              <a:rPr lang="en-US" dirty="0" smtClean="0"/>
              <a:t> </a:t>
            </a:r>
            <a:r>
              <a:rPr lang="en-US" dirty="0" err="1" smtClean="0"/>
              <a:t>interessanter</a:t>
            </a:r>
            <a:r>
              <a:rPr lang="en-US" dirty="0" smtClean="0"/>
              <a:t> </a:t>
            </a:r>
            <a:r>
              <a:rPr lang="en-US" dirty="0" err="1" smtClean="0"/>
              <a:t>voor</a:t>
            </a:r>
            <a:r>
              <a:rPr lang="en-US" dirty="0" smtClean="0"/>
              <a:t> </a:t>
            </a:r>
            <a:r>
              <a:rPr lang="en-US" dirty="0" err="1" smtClean="0"/>
              <a:t>reclame</a:t>
            </a:r>
            <a:r>
              <a:rPr lang="en-US" dirty="0" smtClean="0"/>
              <a:t> </a:t>
            </a:r>
            <a:r>
              <a:rPr lang="en-US" dirty="0" err="1" smtClean="0"/>
              <a:t>doeleinden</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Uit</a:t>
            </a:r>
            <a:r>
              <a:rPr lang="en-US" dirty="0" smtClean="0"/>
              <a:t> </a:t>
            </a:r>
            <a:r>
              <a:rPr lang="en-US" dirty="0" err="1" smtClean="0"/>
              <a:t>te</a:t>
            </a:r>
            <a:r>
              <a:rPr lang="en-US" dirty="0" smtClean="0"/>
              <a:t> </a:t>
            </a:r>
            <a:r>
              <a:rPr lang="en-US" dirty="0" err="1" smtClean="0"/>
              <a:t>werken</a:t>
            </a:r>
            <a:endParaRPr lang="en-US" dirty="0"/>
          </a:p>
        </p:txBody>
      </p:sp>
      <p:sp>
        <p:nvSpPr>
          <p:cNvPr id="3" name="Tijdelijke aanduiding voor inhoud 2"/>
          <p:cNvSpPr>
            <a:spLocks noGrp="1"/>
          </p:cNvSpPr>
          <p:nvPr>
            <p:ph idx="1"/>
          </p:nvPr>
        </p:nvSpPr>
        <p:spPr/>
        <p:txBody>
          <a:bodyPr>
            <a:normAutofit lnSpcReduction="10000"/>
          </a:bodyPr>
          <a:lstStyle/>
          <a:p>
            <a:r>
              <a:rPr lang="en-US" dirty="0" smtClean="0"/>
              <a:t>Business Case – </a:t>
            </a:r>
            <a:r>
              <a:rPr lang="en-US" dirty="0" err="1" smtClean="0"/>
              <a:t>financiele</a:t>
            </a:r>
            <a:r>
              <a:rPr lang="en-US" dirty="0" smtClean="0"/>
              <a:t> </a:t>
            </a:r>
            <a:r>
              <a:rPr lang="en-US" dirty="0" err="1" smtClean="0"/>
              <a:t>verantwoording</a:t>
            </a:r>
            <a:r>
              <a:rPr lang="en-US" dirty="0" smtClean="0"/>
              <a:t> (extra </a:t>
            </a:r>
            <a:r>
              <a:rPr lang="en-US" dirty="0" err="1" smtClean="0"/>
              <a:t>kosten</a:t>
            </a:r>
            <a:r>
              <a:rPr lang="en-US" dirty="0" smtClean="0"/>
              <a:t> </a:t>
            </a:r>
            <a:r>
              <a:rPr lang="en-US" dirty="0" err="1" smtClean="0"/>
              <a:t>besparing</a:t>
            </a:r>
            <a:r>
              <a:rPr lang="en-US" dirty="0" smtClean="0"/>
              <a:t> </a:t>
            </a:r>
            <a:r>
              <a:rPr lang="en-US" dirty="0" err="1" smtClean="0"/>
              <a:t>toevoegen</a:t>
            </a:r>
            <a:r>
              <a:rPr lang="en-US" dirty="0" smtClean="0"/>
              <a:t>) + (</a:t>
            </a:r>
            <a:r>
              <a:rPr lang="en-US" dirty="0" err="1" smtClean="0"/>
              <a:t>Ons</a:t>
            </a:r>
            <a:r>
              <a:rPr lang="en-US" dirty="0" smtClean="0"/>
              <a:t> </a:t>
            </a:r>
            <a:r>
              <a:rPr lang="en-US" dirty="0" err="1" smtClean="0"/>
              <a:t>idee</a:t>
            </a:r>
            <a:r>
              <a:rPr lang="en-US" dirty="0" smtClean="0"/>
              <a:t> </a:t>
            </a:r>
            <a:r>
              <a:rPr lang="en-US" dirty="0" err="1" smtClean="0"/>
              <a:t>niet</a:t>
            </a:r>
            <a:r>
              <a:rPr lang="en-US" dirty="0" smtClean="0"/>
              <a:t> </a:t>
            </a:r>
            <a:r>
              <a:rPr lang="en-US" dirty="0" err="1" smtClean="0"/>
              <a:t>verkopen</a:t>
            </a:r>
            <a:r>
              <a:rPr lang="en-US" dirty="0" smtClean="0"/>
              <a:t> </a:t>
            </a:r>
            <a:r>
              <a:rPr lang="en-US" dirty="0" err="1" smtClean="0"/>
              <a:t>als</a:t>
            </a:r>
            <a:r>
              <a:rPr lang="en-US" dirty="0" smtClean="0"/>
              <a:t> </a:t>
            </a:r>
            <a:r>
              <a:rPr lang="en-US" dirty="0" err="1" smtClean="0"/>
              <a:t>kosten</a:t>
            </a:r>
            <a:r>
              <a:rPr lang="en-US" dirty="0" err="1" smtClean="0"/>
              <a:t>besparing</a:t>
            </a:r>
            <a:r>
              <a:rPr lang="en-US" dirty="0" smtClean="0"/>
              <a:t> </a:t>
            </a:r>
            <a:r>
              <a:rPr lang="en-US" dirty="0" err="1" smtClean="0"/>
              <a:t>maar</a:t>
            </a:r>
            <a:r>
              <a:rPr lang="en-US" dirty="0" smtClean="0"/>
              <a:t> </a:t>
            </a:r>
            <a:r>
              <a:rPr lang="en-US" dirty="0" err="1" smtClean="0"/>
              <a:t>meer</a:t>
            </a:r>
            <a:r>
              <a:rPr lang="en-US" dirty="0" smtClean="0"/>
              <a:t> </a:t>
            </a:r>
            <a:r>
              <a:rPr lang="en-US" dirty="0" err="1" smtClean="0"/>
              <a:t>als</a:t>
            </a:r>
            <a:r>
              <a:rPr lang="en-US" dirty="0" smtClean="0"/>
              <a:t> </a:t>
            </a:r>
            <a:r>
              <a:rPr lang="en-US" dirty="0" err="1" smtClean="0"/>
              <a:t>innovativiteit</a:t>
            </a:r>
            <a:r>
              <a:rPr lang="en-US" dirty="0" smtClean="0"/>
              <a:t> </a:t>
            </a:r>
            <a:r>
              <a:rPr lang="en-US" dirty="0" err="1" smtClean="0"/>
              <a:t>wat</a:t>
            </a:r>
            <a:r>
              <a:rPr lang="en-US" dirty="0" smtClean="0"/>
              <a:t> </a:t>
            </a:r>
            <a:r>
              <a:rPr lang="en-US" dirty="0" err="1" smtClean="0"/>
              <a:t>niets</a:t>
            </a:r>
            <a:r>
              <a:rPr lang="en-US" dirty="0" smtClean="0"/>
              <a:t> extra’s </a:t>
            </a:r>
            <a:r>
              <a:rPr lang="en-US" dirty="0" err="1" smtClean="0"/>
              <a:t>hoeft</a:t>
            </a:r>
            <a:r>
              <a:rPr lang="en-US" dirty="0" smtClean="0"/>
              <a:t> </a:t>
            </a:r>
            <a:r>
              <a:rPr lang="en-US" dirty="0" err="1" smtClean="0"/>
              <a:t>te</a:t>
            </a:r>
            <a:r>
              <a:rPr lang="en-US" dirty="0" smtClean="0"/>
              <a:t> </a:t>
            </a:r>
            <a:r>
              <a:rPr lang="en-US" dirty="0" err="1" smtClean="0"/>
              <a:t>kosten</a:t>
            </a:r>
            <a:r>
              <a:rPr lang="en-US" dirty="0" smtClean="0"/>
              <a:t> = </a:t>
            </a:r>
            <a:r>
              <a:rPr lang="en-US" dirty="0" err="1" smtClean="0"/>
              <a:t>andere</a:t>
            </a:r>
            <a:r>
              <a:rPr lang="en-US" dirty="0" smtClean="0"/>
              <a:t> </a:t>
            </a:r>
            <a:r>
              <a:rPr lang="en-US" dirty="0" err="1" smtClean="0"/>
              <a:t>positiviere</a:t>
            </a:r>
            <a:r>
              <a:rPr lang="en-US" dirty="0" smtClean="0"/>
              <a:t> </a:t>
            </a:r>
            <a:r>
              <a:rPr lang="en-US" dirty="0" err="1" smtClean="0"/>
              <a:t>insteek</a:t>
            </a:r>
            <a:r>
              <a:rPr lang="en-US" dirty="0" smtClean="0"/>
              <a:t>).</a:t>
            </a:r>
            <a:endParaRPr lang="en-US" dirty="0" smtClean="0"/>
          </a:p>
          <a:p>
            <a:r>
              <a:rPr lang="en-US" dirty="0" err="1" smtClean="0"/>
              <a:t>Algemeen</a:t>
            </a:r>
            <a:r>
              <a:rPr lang="en-US" dirty="0" smtClean="0"/>
              <a:t> </a:t>
            </a:r>
            <a:r>
              <a:rPr lang="en-US" dirty="0" err="1" smtClean="0"/>
              <a:t>gezien</a:t>
            </a:r>
            <a:r>
              <a:rPr lang="en-US" dirty="0" smtClean="0"/>
              <a:t> </a:t>
            </a:r>
            <a:r>
              <a:rPr lang="en-US" dirty="0" err="1" smtClean="0"/>
              <a:t>moet</a:t>
            </a:r>
            <a:r>
              <a:rPr lang="en-US" dirty="0" smtClean="0"/>
              <a:t> </a:t>
            </a:r>
            <a:r>
              <a:rPr lang="en-US" dirty="0" err="1" smtClean="0"/>
              <a:t>er</a:t>
            </a:r>
            <a:r>
              <a:rPr lang="en-US" dirty="0" smtClean="0"/>
              <a:t> op </a:t>
            </a:r>
            <a:r>
              <a:rPr lang="en-US" dirty="0" err="1" smtClean="0"/>
              <a:t>volgende</a:t>
            </a:r>
            <a:r>
              <a:rPr lang="en-US" dirty="0" smtClean="0"/>
              <a:t> 3 </a:t>
            </a:r>
            <a:r>
              <a:rPr lang="en-US" dirty="0" err="1" smtClean="0"/>
              <a:t>vlakken</a:t>
            </a:r>
            <a:r>
              <a:rPr lang="en-US" dirty="0" smtClean="0"/>
              <a:t> </a:t>
            </a:r>
            <a:r>
              <a:rPr lang="en-US" dirty="0" err="1" smtClean="0"/>
              <a:t>een</a:t>
            </a:r>
            <a:r>
              <a:rPr lang="en-US" dirty="0" smtClean="0"/>
              <a:t> </a:t>
            </a:r>
            <a:r>
              <a:rPr lang="en-US" dirty="0" err="1" smtClean="0"/>
              <a:t>keuze</a:t>
            </a:r>
            <a:r>
              <a:rPr lang="en-US" dirty="0" smtClean="0"/>
              <a:t> </a:t>
            </a:r>
            <a:r>
              <a:rPr lang="en-US" dirty="0" err="1" smtClean="0"/>
              <a:t>worden</a:t>
            </a:r>
            <a:r>
              <a:rPr lang="en-US" dirty="0" smtClean="0"/>
              <a:t> </a:t>
            </a:r>
            <a:r>
              <a:rPr lang="en-US" dirty="0" err="1" smtClean="0"/>
              <a:t>gemaakt</a:t>
            </a:r>
            <a:r>
              <a:rPr lang="en-US" dirty="0" smtClean="0"/>
              <a:t>: </a:t>
            </a:r>
            <a:r>
              <a:rPr lang="en-US" dirty="0" smtClean="0"/>
              <a:t>(</a:t>
            </a:r>
            <a:r>
              <a:rPr lang="en-US" dirty="0" err="1" smtClean="0"/>
              <a:t>niet</a:t>
            </a:r>
            <a:r>
              <a:rPr lang="en-US" dirty="0" smtClean="0"/>
              <a:t> </a:t>
            </a:r>
            <a:r>
              <a:rPr lang="en-US" dirty="0" err="1" smtClean="0"/>
              <a:t>kences</a:t>
            </a:r>
            <a:r>
              <a:rPr lang="en-US" dirty="0" smtClean="0"/>
              <a:t> breed </a:t>
            </a:r>
            <a:r>
              <a:rPr lang="en-US" dirty="0" err="1" smtClean="0"/>
              <a:t>maar</a:t>
            </a:r>
            <a:r>
              <a:rPr lang="en-US" dirty="0" smtClean="0"/>
              <a:t> per </a:t>
            </a:r>
            <a:r>
              <a:rPr lang="en-US" dirty="0" err="1" smtClean="0"/>
              <a:t>huisvester</a:t>
            </a:r>
            <a:r>
              <a:rPr lang="en-US" dirty="0" smtClean="0"/>
              <a:t> of </a:t>
            </a:r>
            <a:r>
              <a:rPr lang="en-US" dirty="0" err="1" smtClean="0"/>
              <a:t>iets</a:t>
            </a:r>
            <a:r>
              <a:rPr lang="en-US" dirty="0" smtClean="0"/>
              <a:t> </a:t>
            </a:r>
            <a:r>
              <a:rPr lang="en-US" dirty="0" err="1" smtClean="0"/>
              <a:t>anders</a:t>
            </a:r>
            <a:r>
              <a:rPr lang="en-US" dirty="0" smtClean="0"/>
              <a:t> </a:t>
            </a:r>
            <a:r>
              <a:rPr lang="en-US" dirty="0" err="1" smtClean="0"/>
              <a:t>brainstormen</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4555093"/>
          </a:xfrm>
          <a:prstGeom prst="rect">
            <a:avLst/>
          </a:prstGeom>
          <a:noFill/>
        </p:spPr>
        <p:txBody>
          <a:bodyPr wrap="square" rtlCol="0">
            <a:spAutoFit/>
          </a:bodyPr>
          <a:lstStyle/>
          <a:p>
            <a:r>
              <a:rPr lang="nl-NL" sz="2500" b="1" dirty="0" smtClean="0">
                <a:solidFill>
                  <a:schemeClr val="tx1">
                    <a:lumMod val="50000"/>
                    <a:lumOff val="50000"/>
                  </a:schemeClr>
                </a:solidFill>
              </a:rPr>
              <a:t>Aanbieding 1</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1</a:t>
            </a:r>
            <a:r>
              <a:rPr lang="nl-NL" sz="2000" baseline="30000" dirty="0" smtClean="0">
                <a:solidFill>
                  <a:schemeClr val="tx1">
                    <a:lumMod val="50000"/>
                    <a:lumOff val="50000"/>
                  </a:schemeClr>
                </a:solidFill>
              </a:rPr>
              <a:t>e</a:t>
            </a:r>
            <a:r>
              <a:rPr lang="nl-NL" sz="2000" dirty="0" smtClean="0">
                <a:solidFill>
                  <a:schemeClr val="tx1">
                    <a:lumMod val="50000"/>
                    <a:lumOff val="50000"/>
                  </a:schemeClr>
                </a:solidFill>
              </a:rPr>
              <a:t> </a:t>
            </a:r>
            <a:r>
              <a:rPr lang="nl-NL" sz="2000" dirty="0" smtClean="0">
                <a:solidFill>
                  <a:schemeClr val="tx1">
                    <a:lumMod val="50000"/>
                    <a:lumOff val="50000"/>
                  </a:schemeClr>
                </a:solidFill>
              </a:rPr>
              <a:t>jaar 50%, 2</a:t>
            </a:r>
            <a:r>
              <a:rPr lang="nl-NL" sz="2000" baseline="30000" dirty="0" smtClean="0">
                <a:solidFill>
                  <a:schemeClr val="tx1">
                    <a:lumMod val="50000"/>
                    <a:lumOff val="50000"/>
                  </a:schemeClr>
                </a:solidFill>
              </a:rPr>
              <a:t>e</a:t>
            </a:r>
            <a:r>
              <a:rPr lang="nl-NL" sz="2000" dirty="0" smtClean="0">
                <a:solidFill>
                  <a:schemeClr val="tx1">
                    <a:lumMod val="50000"/>
                    <a:lumOff val="50000"/>
                  </a:schemeClr>
                </a:solidFill>
              </a:rPr>
              <a:t> jaar 30%, 3</a:t>
            </a:r>
            <a:r>
              <a:rPr lang="nl-NL" sz="2000" baseline="30000" dirty="0" smtClean="0">
                <a:solidFill>
                  <a:schemeClr val="tx1">
                    <a:lumMod val="50000"/>
                    <a:lumOff val="50000"/>
                  </a:schemeClr>
                </a:solidFill>
              </a:rPr>
              <a:t>e</a:t>
            </a:r>
            <a:r>
              <a:rPr lang="nl-NL" sz="2000" dirty="0" smtClean="0">
                <a:solidFill>
                  <a:schemeClr val="tx1">
                    <a:lumMod val="50000"/>
                    <a:lumOff val="50000"/>
                  </a:schemeClr>
                </a:solidFill>
              </a:rPr>
              <a:t> jaar 10</a:t>
            </a:r>
            <a:r>
              <a:rPr lang="nl-NL" sz="2000" dirty="0" smtClean="0">
                <a:solidFill>
                  <a:schemeClr val="tx1">
                    <a:lumMod val="50000"/>
                    <a:lumOff val="50000"/>
                  </a:schemeClr>
                </a:solidFill>
              </a:rPr>
              <a:t>%</a:t>
            </a:r>
          </a:p>
          <a:p>
            <a:pPr lvl="1">
              <a:buFont typeface="Arial" pitchFamily="34" charset="0"/>
              <a:buChar char="•"/>
            </a:pPr>
            <a:r>
              <a:rPr lang="nl-NL" sz="2000" dirty="0" smtClean="0">
                <a:solidFill>
                  <a:schemeClr val="tx1">
                    <a:lumMod val="50000"/>
                    <a:lumOff val="50000"/>
                  </a:schemeClr>
                </a:solidFill>
              </a:rPr>
              <a:t>Het eerste jaar zijn niet meteen alle studenten te bereiken dat moet groeien</a:t>
            </a:r>
          </a:p>
          <a:p>
            <a:pPr lvl="1">
              <a:buFont typeface="Arial" pitchFamily="34" charset="0"/>
              <a:buChar char="•"/>
            </a:pPr>
            <a:r>
              <a:rPr lang="nl-NL" sz="2000" dirty="0" smtClean="0">
                <a:solidFill>
                  <a:schemeClr val="tx1">
                    <a:lumMod val="50000"/>
                    <a:lumOff val="50000"/>
                  </a:schemeClr>
                </a:solidFill>
              </a:rPr>
              <a:t>Groeiende kosten voor OHR om aanbod studenten te faciliteren.</a:t>
            </a:r>
          </a:p>
          <a:p>
            <a:endParaRPr lang="nl-NL" sz="2000" b="1" dirty="0" smtClean="0">
              <a:solidFill>
                <a:schemeClr val="tx1">
                  <a:lumMod val="50000"/>
                  <a:lumOff val="50000"/>
                </a:schemeClr>
              </a:solidFill>
            </a:endParaRPr>
          </a:p>
          <a:p>
            <a:r>
              <a:rPr lang="nl-NL" sz="2000" b="1" dirty="0" smtClean="0">
                <a:solidFill>
                  <a:schemeClr val="tx1">
                    <a:lumMod val="50000"/>
                    <a:lumOff val="50000"/>
                  </a:schemeClr>
                </a:solidFill>
              </a:rPr>
              <a:t>Aanbieding 2</a:t>
            </a:r>
          </a:p>
          <a:p>
            <a:pPr>
              <a:buFont typeface="Arial" pitchFamily="34" charset="0"/>
              <a:buChar char="•"/>
            </a:pPr>
            <a:r>
              <a:rPr lang="nl-NL" sz="2000" dirty="0" smtClean="0">
                <a:solidFill>
                  <a:schemeClr val="tx1">
                    <a:lumMod val="50000"/>
                    <a:lumOff val="50000"/>
                  </a:schemeClr>
                </a:solidFill>
              </a:rPr>
              <a:t>Korting geven met inkomsten uit de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50% van inkomsten uit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op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korting.</a:t>
            </a:r>
            <a:endParaRPr lang="nl-NL" sz="2000" dirty="0" smtClean="0">
              <a:solidFill>
                <a:schemeClr val="tx1">
                  <a:lumMod val="50000"/>
                  <a:lumOff val="50000"/>
                </a:schemeClr>
              </a:solidFill>
            </a:endParaRPr>
          </a:p>
          <a:p>
            <a:pPr lvl="1">
              <a:buFont typeface="Arial" pitchFamily="34" charset="0"/>
              <a:buChar char="•"/>
            </a:pPr>
            <a:endParaRPr lang="nl-NL" sz="2000" dirty="0" smtClean="0">
              <a:solidFill>
                <a:schemeClr val="tx1">
                  <a:lumMod val="50000"/>
                  <a:lumOff val="50000"/>
                </a:schemeClr>
              </a:solidFill>
            </a:endParaRPr>
          </a:p>
          <a:p>
            <a:pPr lvl="1">
              <a:buFont typeface="Arial" pitchFamily="34" charset="0"/>
              <a:buChar char="•"/>
            </a:pP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Kortingen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323528" y="1268760"/>
            <a:ext cx="8064896" cy="1507336"/>
          </a:xfrm>
          <a:prstGeom prst="rect">
            <a:avLst/>
          </a:prstGeom>
          <a:noFill/>
        </p:spPr>
        <p:txBody>
          <a:bodyPr wrap="square" rtlCol="0">
            <a:spAutoFit/>
          </a:bodyPr>
          <a:lstStyle/>
          <a:p>
            <a:pPr>
              <a:lnSpc>
                <a:spcPct val="75000"/>
              </a:lnSpc>
            </a:pPr>
            <a:endParaRPr lang="nl-NL" sz="6000" b="1" dirty="0" smtClean="0">
              <a:solidFill>
                <a:schemeClr val="bg1"/>
              </a:solidFill>
            </a:endParaRPr>
          </a:p>
          <a:p>
            <a:pPr>
              <a:lnSpc>
                <a:spcPct val="75000"/>
              </a:lnSpc>
            </a:pPr>
            <a:r>
              <a:rPr lang="nl-NL" sz="6000" b="1" dirty="0" smtClean="0">
                <a:solidFill>
                  <a:schemeClr val="bg1"/>
                </a:solidFill>
              </a:rPr>
              <a:t>Bedankt!</a:t>
            </a:r>
          </a:p>
        </p:txBody>
      </p:sp>
      <p:sp>
        <p:nvSpPr>
          <p:cNvPr id="6" name="Rechthoek 5"/>
          <p:cNvSpPr/>
          <p:nvPr/>
        </p:nvSpPr>
        <p:spPr>
          <a:xfrm>
            <a:off x="5004048" y="5085184"/>
            <a:ext cx="3744416"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descr="oh_2010_ppt_object_groenearrow.png"/>
          <p:cNvPicPr>
            <a:picLocks noChangeAspect="1"/>
          </p:cNvPicPr>
          <p:nvPr/>
        </p:nvPicPr>
        <p:blipFill>
          <a:blip r:embed="rId3" cstate="print"/>
          <a:stretch>
            <a:fillRect/>
          </a:stretch>
        </p:blipFill>
        <p:spPr>
          <a:xfrm>
            <a:off x="8172400" y="5085184"/>
            <a:ext cx="573400" cy="573400"/>
          </a:xfrm>
          <a:prstGeom prst="rect">
            <a:avLst/>
          </a:prstGeom>
        </p:spPr>
      </p:pic>
      <p:sp>
        <p:nvSpPr>
          <p:cNvPr id="8" name="Tekstvak 7"/>
          <p:cNvSpPr txBox="1"/>
          <p:nvPr/>
        </p:nvSpPr>
        <p:spPr>
          <a:xfrm>
            <a:off x="5148064" y="5157192"/>
            <a:ext cx="3024336" cy="400110"/>
          </a:xfrm>
          <a:prstGeom prst="rect">
            <a:avLst/>
          </a:prstGeom>
          <a:noFill/>
        </p:spPr>
        <p:txBody>
          <a:bodyPr wrap="square" rtlCol="0">
            <a:spAutoFit/>
          </a:bodyPr>
          <a:lstStyle/>
          <a:p>
            <a:r>
              <a:rPr lang="nl-NL" sz="2000" b="1" dirty="0" smtClean="0"/>
              <a:t>Ja, ik wil partner worden!</a:t>
            </a:r>
            <a:endParaRPr lang="nl-NL" sz="2000" b="1" dirty="0"/>
          </a:p>
        </p:txBody>
      </p:sp>
      <p:sp>
        <p:nvSpPr>
          <p:cNvPr id="9" name="Tekstvak 8"/>
          <p:cNvSpPr txBox="1"/>
          <p:nvPr/>
        </p:nvSpPr>
        <p:spPr>
          <a:xfrm>
            <a:off x="323528" y="2996952"/>
            <a:ext cx="8064896" cy="553998"/>
          </a:xfrm>
          <a:prstGeom prst="rect">
            <a:avLst/>
          </a:prstGeom>
          <a:noFill/>
        </p:spPr>
        <p:txBody>
          <a:bodyPr wrap="square" rtlCol="0">
            <a:spAutoFit/>
          </a:bodyPr>
          <a:lstStyle/>
          <a:p>
            <a:r>
              <a:rPr lang="nl-NL" sz="3000" dirty="0" smtClean="0">
                <a:solidFill>
                  <a:schemeClr val="bg1"/>
                </a:solidFill>
              </a:rPr>
              <a:t>Uw vragen?</a:t>
            </a:r>
            <a:endParaRPr lang="nl-NL" sz="30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3785652"/>
          </a:xfrm>
          <a:prstGeom prst="rect">
            <a:avLst/>
          </a:prstGeom>
          <a:noFill/>
        </p:spPr>
        <p:txBody>
          <a:bodyPr wrap="square" rtlCol="0">
            <a:spAutoFit/>
          </a:bodyPr>
          <a:lstStyle/>
          <a:p>
            <a:r>
              <a:rPr lang="nl-NL" sz="2500" b="1" dirty="0" smtClean="0">
                <a:solidFill>
                  <a:schemeClr val="tx1">
                    <a:lumMod val="50000"/>
                    <a:lumOff val="50000"/>
                  </a:schemeClr>
                </a:solidFill>
              </a:rPr>
              <a:t>OnlineHuisrekening</a:t>
            </a:r>
          </a:p>
          <a:p>
            <a:pPr>
              <a:buFont typeface="Arial" pitchFamily="34" charset="0"/>
              <a:buChar char="•"/>
            </a:pPr>
            <a:r>
              <a:rPr lang="nl-NL" sz="2000" dirty="0" smtClean="0">
                <a:solidFill>
                  <a:schemeClr val="tx1">
                    <a:lumMod val="50000"/>
                    <a:lumOff val="50000"/>
                  </a:schemeClr>
                </a:solidFill>
              </a:rPr>
              <a:t> </a:t>
            </a:r>
            <a:r>
              <a:rPr lang="nl-NL" sz="2000" dirty="0" smtClean="0">
                <a:solidFill>
                  <a:schemeClr val="tx1">
                    <a:lumMod val="50000"/>
                    <a:lumOff val="50000"/>
                  </a:schemeClr>
                </a:solidFill>
              </a:rPr>
              <a:t>Mogelijkheid versturen van 40.000 mails</a:t>
            </a:r>
            <a:endParaRPr lang="nl-NL" sz="2500" b="1" dirty="0" smtClean="0">
              <a:solidFill>
                <a:schemeClr val="tx1">
                  <a:lumMod val="50000"/>
                  <a:lumOff val="50000"/>
                </a:schemeClr>
              </a:solidFill>
            </a:endParaRPr>
          </a:p>
          <a:p>
            <a:endParaRPr lang="nl-NL" sz="2500" b="1" dirty="0" smtClean="0">
              <a:solidFill>
                <a:schemeClr val="tx1">
                  <a:lumMod val="50000"/>
                  <a:lumOff val="50000"/>
                </a:schemeClr>
              </a:solidFill>
            </a:endParaRPr>
          </a:p>
          <a:p>
            <a:r>
              <a:rPr lang="nl-NL" sz="2500" b="1" dirty="0" err="1" smtClean="0">
                <a:solidFill>
                  <a:schemeClr val="tx1">
                    <a:lumMod val="50000"/>
                    <a:lumOff val="50000"/>
                  </a:schemeClr>
                </a:solidFill>
              </a:rPr>
              <a:t>KencesPartners</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Gegevens verstrekking van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aan OHR (wetmatig probleem voor aanmaken studenten op accounts op OHR)</a:t>
            </a:r>
          </a:p>
          <a:p>
            <a:pPr>
              <a:buFont typeface="Arial" pitchFamily="34" charset="0"/>
              <a:buChar char="•"/>
            </a:pPr>
            <a:r>
              <a:rPr lang="nl-NL" sz="2000" dirty="0" smtClean="0">
                <a:solidFill>
                  <a:schemeClr val="tx1">
                    <a:lumMod val="50000"/>
                    <a:lumOff val="50000"/>
                  </a:schemeClr>
                </a:solidFill>
              </a:rPr>
              <a:t> </a:t>
            </a:r>
            <a:br>
              <a:rPr lang="nl-NL" sz="2000" dirty="0" smtClean="0">
                <a:solidFill>
                  <a:schemeClr val="tx1">
                    <a:lumMod val="50000"/>
                    <a:lumOff val="50000"/>
                  </a:schemeClr>
                </a:solidFill>
              </a:rPr>
            </a:br>
            <a:endParaRPr lang="nl-NL" sz="2000" b="1"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Wat nog ter discussie staat?</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Rechthoek 3"/>
          <p:cNvSpPr/>
          <p:nvPr/>
        </p:nvSpPr>
        <p:spPr>
          <a:xfrm>
            <a:off x="5508104" y="5085184"/>
            <a:ext cx="3240360"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Afbeelding 4" descr="oh_2010_ppt_object_groenearrow.png"/>
          <p:cNvPicPr>
            <a:picLocks noChangeAspect="1"/>
          </p:cNvPicPr>
          <p:nvPr/>
        </p:nvPicPr>
        <p:blipFill>
          <a:blip r:embed="rId3" cstate="print"/>
          <a:stretch>
            <a:fillRect/>
          </a:stretch>
        </p:blipFill>
        <p:spPr>
          <a:xfrm>
            <a:off x="8172400" y="5085184"/>
            <a:ext cx="573400" cy="573400"/>
          </a:xfrm>
          <a:prstGeom prst="rect">
            <a:avLst/>
          </a:prstGeom>
        </p:spPr>
      </p:pic>
      <p:sp>
        <p:nvSpPr>
          <p:cNvPr id="6" name="Tekstvak 5"/>
          <p:cNvSpPr txBox="1"/>
          <p:nvPr/>
        </p:nvSpPr>
        <p:spPr>
          <a:xfrm>
            <a:off x="5580112" y="5157192"/>
            <a:ext cx="2592288" cy="400110"/>
          </a:xfrm>
          <a:prstGeom prst="rect">
            <a:avLst/>
          </a:prstGeom>
          <a:noFill/>
        </p:spPr>
        <p:txBody>
          <a:bodyPr wrap="square" rtlCol="0">
            <a:spAutoFit/>
          </a:bodyPr>
          <a:lstStyle/>
          <a:p>
            <a:r>
              <a:rPr lang="nl-NL" sz="2000" b="1" dirty="0" smtClean="0"/>
              <a:t>Ja, ik wil meer weten!</a:t>
            </a:r>
            <a:endParaRPr lang="nl-NL"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Update</a:t>
            </a:r>
            <a:endParaRPr lang="nl-NL" sz="3000" b="1" dirty="0">
              <a:solidFill>
                <a:schemeClr val="bg1"/>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7" name="Picture 2" descr="C:\Documents and Settings\Gebruiker\Bureaublad\oh_kaartje_huisvesters.png"/>
          <p:cNvPicPr>
            <a:picLocks noChangeAspect="1" noChangeArrowheads="1"/>
          </p:cNvPicPr>
          <p:nvPr/>
        </p:nvPicPr>
        <p:blipFill>
          <a:blip r:embed="rId3" cstate="print"/>
          <a:srcRect/>
          <a:stretch>
            <a:fillRect/>
          </a:stretch>
        </p:blipFill>
        <p:spPr bwMode="auto">
          <a:xfrm>
            <a:off x="3679075" y="1835193"/>
            <a:ext cx="4421317" cy="5022807"/>
          </a:xfrm>
          <a:prstGeom prst="rect">
            <a:avLst/>
          </a:prstGeom>
          <a:noFill/>
        </p:spPr>
      </p:pic>
      <p:grpSp>
        <p:nvGrpSpPr>
          <p:cNvPr id="18" name="Groep 13"/>
          <p:cNvGrpSpPr/>
          <p:nvPr/>
        </p:nvGrpSpPr>
        <p:grpSpPr>
          <a:xfrm>
            <a:off x="323528" y="2204864"/>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21" name="Tekstvak 20"/>
          <p:cNvSpPr txBox="1"/>
          <p:nvPr/>
        </p:nvSpPr>
        <p:spPr>
          <a:xfrm>
            <a:off x="351692" y="2096269"/>
            <a:ext cx="2420108" cy="2092881"/>
          </a:xfrm>
          <a:prstGeom prst="rect">
            <a:avLst/>
          </a:prstGeom>
          <a:noFill/>
        </p:spPr>
        <p:txBody>
          <a:bodyPr wrap="square" rtlCol="0">
            <a:spAutoFit/>
          </a:bodyPr>
          <a:lstStyle/>
          <a:p>
            <a:pPr>
              <a:lnSpc>
                <a:spcPct val="200000"/>
              </a:lnSpc>
            </a:pPr>
            <a:r>
              <a:rPr lang="nl-NL" sz="1300" b="1" dirty="0" smtClean="0">
                <a:solidFill>
                  <a:schemeClr val="bg1"/>
                </a:solidFill>
              </a:rPr>
              <a:t>Update</a:t>
            </a:r>
          </a:p>
          <a:p>
            <a:pPr>
              <a:lnSpc>
                <a:spcPct val="200000"/>
              </a:lnSpc>
            </a:pPr>
            <a:r>
              <a:rPr lang="nl-NL" sz="1300" b="1" dirty="0" smtClean="0"/>
              <a:t>Uitdagingen</a:t>
            </a:r>
          </a:p>
          <a:p>
            <a:pPr>
              <a:lnSpc>
                <a:spcPct val="200000"/>
              </a:lnSpc>
            </a:pPr>
            <a:r>
              <a:rPr lang="nl-NL" sz="1300" b="1" dirty="0" smtClean="0"/>
              <a:t>Samenwerking</a:t>
            </a:r>
          </a:p>
          <a:p>
            <a:pPr>
              <a:lnSpc>
                <a:spcPct val="200000"/>
              </a:lnSpc>
            </a:pPr>
            <a:endParaRPr lang="nl-NL" sz="1300" b="1" dirty="0" smtClean="0"/>
          </a:p>
          <a:p>
            <a:pPr>
              <a:lnSpc>
                <a:spcPct val="200000"/>
              </a:lnSpc>
            </a:pPr>
            <a:endParaRPr lang="nl-NL" sz="13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OH – Introductie</a:t>
            </a:r>
            <a:endParaRPr lang="nl-NL" sz="3000" b="1" dirty="0">
              <a:solidFill>
                <a:schemeClr val="bg1"/>
              </a:solidFill>
            </a:endParaRPr>
          </a:p>
        </p:txBody>
      </p:sp>
      <p:grpSp>
        <p:nvGrpSpPr>
          <p:cNvPr id="2" name="Groep 13"/>
          <p:cNvGrpSpPr/>
          <p:nvPr/>
        </p:nvGrpSpPr>
        <p:grpSpPr>
          <a:xfrm>
            <a:off x="323528" y="2204864"/>
            <a:ext cx="2664296" cy="360040"/>
            <a:chOff x="323528" y="2204864"/>
            <a:chExt cx="2664296" cy="360040"/>
          </a:xfrm>
        </p:grpSpPr>
        <p:sp>
          <p:nvSpPr>
            <p:cNvPr id="9" name="Rechthoek 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Afbeelding 9" descr="oh_2010_ppt_object_vrijstaand_wittearrow.png"/>
            <p:cNvPicPr>
              <a:picLocks noChangeAspect="1"/>
            </p:cNvPicPr>
            <p:nvPr/>
          </p:nvPicPr>
          <p:blipFill>
            <a:blip r:embed="rId3" cstate="print"/>
            <a:stretch>
              <a:fillRect/>
            </a:stretch>
          </p:blipFill>
          <p:spPr>
            <a:xfrm>
              <a:off x="2760927" y="2320236"/>
              <a:ext cx="82882" cy="129296"/>
            </a:xfrm>
            <a:prstGeom prst="rect">
              <a:avLst/>
            </a:prstGeom>
          </p:spPr>
        </p:pic>
      </p:grpSp>
      <p:sp>
        <p:nvSpPr>
          <p:cNvPr id="11" name="Tekstvak 10"/>
          <p:cNvSpPr txBox="1"/>
          <p:nvPr/>
        </p:nvSpPr>
        <p:spPr>
          <a:xfrm>
            <a:off x="351692" y="2096269"/>
            <a:ext cx="2420108" cy="2092881"/>
          </a:xfrm>
          <a:prstGeom prst="rect">
            <a:avLst/>
          </a:prstGeom>
          <a:noFill/>
        </p:spPr>
        <p:txBody>
          <a:bodyPr wrap="square" rtlCol="0">
            <a:spAutoFit/>
          </a:bodyPr>
          <a:lstStyle/>
          <a:p>
            <a:pPr>
              <a:lnSpc>
                <a:spcPct val="200000"/>
              </a:lnSpc>
            </a:pPr>
            <a:r>
              <a:rPr lang="nl-NL" sz="1300" b="1" dirty="0" smtClean="0">
                <a:solidFill>
                  <a:schemeClr val="bg1"/>
                </a:solidFill>
              </a:rPr>
              <a:t>Update</a:t>
            </a:r>
          </a:p>
          <a:p>
            <a:pPr>
              <a:lnSpc>
                <a:spcPct val="200000"/>
              </a:lnSpc>
            </a:pPr>
            <a:r>
              <a:rPr lang="nl-NL" sz="1300" b="1" dirty="0" smtClean="0"/>
              <a:t>Uitdagingen</a:t>
            </a:r>
          </a:p>
          <a:p>
            <a:pPr>
              <a:lnSpc>
                <a:spcPct val="200000"/>
              </a:lnSpc>
            </a:pPr>
            <a:r>
              <a:rPr lang="nl-NL" sz="1300" b="1" dirty="0" smtClean="0"/>
              <a:t>Samenwerking</a:t>
            </a:r>
          </a:p>
          <a:p>
            <a:pPr>
              <a:lnSpc>
                <a:spcPct val="200000"/>
              </a:lnSpc>
            </a:pPr>
            <a:endParaRPr lang="nl-NL" sz="1300" b="1" dirty="0" smtClean="0"/>
          </a:p>
          <a:p>
            <a:pPr>
              <a:lnSpc>
                <a:spcPct val="200000"/>
              </a:lnSpc>
            </a:pPr>
            <a:endParaRPr lang="nl-NL" sz="1300" b="1" dirty="0" smtClean="0"/>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12"/>
          <p:cNvSpPr txBox="1"/>
          <p:nvPr/>
        </p:nvSpPr>
        <p:spPr>
          <a:xfrm>
            <a:off x="3275856" y="2132856"/>
            <a:ext cx="5472608" cy="2015936"/>
          </a:xfrm>
          <a:prstGeom prst="rect">
            <a:avLst/>
          </a:prstGeom>
          <a:noFill/>
        </p:spPr>
        <p:txBody>
          <a:bodyPr wrap="square" rtlCol="0">
            <a:spAutoFit/>
          </a:bodyPr>
          <a:lstStyle/>
          <a:p>
            <a:r>
              <a:rPr lang="nl-NL" sz="2500" b="1" dirty="0" smtClean="0">
                <a:solidFill>
                  <a:schemeClr val="tx1">
                    <a:lumMod val="50000"/>
                    <a:lumOff val="50000"/>
                  </a:schemeClr>
                </a:solidFill>
              </a:rPr>
              <a:t>Update: Nieuwe versie + nieuwe functionaliteiten</a:t>
            </a:r>
          </a:p>
          <a:p>
            <a:endParaRPr lang="nl-NL" sz="2500" b="1" dirty="0" smtClean="0">
              <a:solidFill>
                <a:schemeClr val="tx1">
                  <a:lumMod val="50000"/>
                  <a:lumOff val="50000"/>
                </a:schemeClr>
              </a:solidFill>
            </a:endParaRPr>
          </a:p>
          <a:p>
            <a:r>
              <a:rPr lang="nl-NL" sz="2500" b="1" dirty="0" smtClean="0">
                <a:solidFill>
                  <a:schemeClr val="tx1">
                    <a:lumMod val="50000"/>
                    <a:lumOff val="50000"/>
                  </a:schemeClr>
                </a:solidFill>
              </a:rPr>
              <a:t>Contact met </a:t>
            </a:r>
            <a:r>
              <a:rPr lang="nl-NL" sz="2500" b="1" dirty="0" err="1" smtClean="0">
                <a:solidFill>
                  <a:schemeClr val="tx1">
                    <a:lumMod val="50000"/>
                    <a:lumOff val="50000"/>
                  </a:schemeClr>
                </a:solidFill>
              </a:rPr>
              <a:t>huisvesters</a:t>
            </a:r>
            <a:r>
              <a:rPr lang="nl-NL" sz="2500" b="1" dirty="0" smtClean="0">
                <a:solidFill>
                  <a:schemeClr val="tx1">
                    <a:lumMod val="50000"/>
                    <a:lumOff val="50000"/>
                  </a:schemeClr>
                </a:solidFill>
              </a:rPr>
              <a:t> Wie hebben we gesproken</a:t>
            </a:r>
            <a:endParaRPr lang="nl-NL" sz="2500" dirty="0" smtClean="0">
              <a:solidFill>
                <a:schemeClr val="tx1">
                  <a:lumMod val="50000"/>
                  <a:lumOff val="50000"/>
                </a:schemeClr>
              </a:solidFill>
            </a:endParaRPr>
          </a:p>
        </p:txBody>
      </p:sp>
      <p:sp>
        <p:nvSpPr>
          <p:cNvPr id="15" name="Rechthoek 14"/>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aphicFrame>
        <p:nvGraphicFramePr>
          <p:cNvPr id="16" name="Tabel 15"/>
          <p:cNvGraphicFramePr>
            <a:graphicFrameLocks noGrp="1"/>
          </p:cNvGraphicFramePr>
          <p:nvPr/>
        </p:nvGraphicFramePr>
        <p:xfrm>
          <a:off x="-324544" y="3140968"/>
          <a:ext cx="6096000" cy="29667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nl-NL" dirty="0" err="1" smtClean="0"/>
                        <a:t>Huisvester</a:t>
                      </a:r>
                      <a:endParaRPr lang="nl-NL" dirty="0"/>
                    </a:p>
                  </a:txBody>
                  <a:tcPr/>
                </a:tc>
                <a:tc>
                  <a:txBody>
                    <a:bodyPr/>
                    <a:lstStyle/>
                    <a:p>
                      <a:r>
                        <a:rPr lang="nl-NL" dirty="0" smtClean="0"/>
                        <a:t>Concrete samenwerking</a:t>
                      </a:r>
                      <a:endParaRPr lang="nl-NL" dirty="0"/>
                    </a:p>
                  </a:txBody>
                  <a:tcPr/>
                </a:tc>
              </a:tr>
              <a:tr h="370840">
                <a:tc>
                  <a:txBody>
                    <a:bodyPr/>
                    <a:lstStyle/>
                    <a:p>
                      <a:r>
                        <a:rPr lang="nl-NL" dirty="0" smtClean="0"/>
                        <a:t>Eindhoven</a:t>
                      </a:r>
                      <a:r>
                        <a:rPr lang="nl-NL" baseline="0" dirty="0" smtClean="0"/>
                        <a:t> &lt;logootje&gt;</a:t>
                      </a:r>
                      <a:endParaRPr lang="nl-NL" dirty="0"/>
                    </a:p>
                  </a:txBody>
                  <a:tcPr/>
                </a:tc>
                <a:tc>
                  <a:txBody>
                    <a:bodyPr/>
                    <a:lstStyle/>
                    <a:p>
                      <a:r>
                        <a:rPr lang="nl-NL" dirty="0" smtClean="0"/>
                        <a:t>Linkbuilding / </a:t>
                      </a:r>
                      <a:r>
                        <a:rPr lang="nl-NL" dirty="0" err="1" smtClean="0"/>
                        <a:t>Whitelabeling</a:t>
                      </a:r>
                      <a:endParaRPr lang="nl-NL" dirty="0"/>
                    </a:p>
                  </a:txBody>
                  <a:tcPr/>
                </a:tc>
              </a:tr>
              <a:tr h="370840">
                <a:tc>
                  <a:txBody>
                    <a:bodyPr/>
                    <a:lstStyle/>
                    <a:p>
                      <a:endParaRPr lang="nl-NL"/>
                    </a:p>
                  </a:txBody>
                  <a:tcPr/>
                </a:tc>
                <a:tc>
                  <a:txBody>
                    <a:bodyPr/>
                    <a:lstStyle/>
                    <a:p>
                      <a:endParaRPr lang="nl-NL" dirty="0"/>
                    </a:p>
                  </a:txBody>
                  <a:tcPr/>
                </a:tc>
              </a:tr>
              <a:tr h="370840">
                <a:tc>
                  <a:txBody>
                    <a:bodyPr/>
                    <a:lstStyle/>
                    <a:p>
                      <a:endParaRPr lang="nl-NL"/>
                    </a:p>
                  </a:txBody>
                  <a:tcPr/>
                </a:tc>
                <a:tc>
                  <a:txBody>
                    <a:bodyPr/>
                    <a:lstStyle/>
                    <a:p>
                      <a:endParaRPr lang="nl-NL" dirty="0"/>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0" name="Groep 13"/>
          <p:cNvGrpSpPr/>
          <p:nvPr/>
        </p:nvGrpSpPr>
        <p:grpSpPr>
          <a:xfrm>
            <a:off x="323528" y="2564904"/>
            <a:ext cx="2664296" cy="360040"/>
            <a:chOff x="323528" y="2204864"/>
            <a:chExt cx="2664296" cy="360040"/>
          </a:xfrm>
        </p:grpSpPr>
        <p:sp>
          <p:nvSpPr>
            <p:cNvPr id="21" name="Rechthoek 20"/>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2" name="Afbeelding 21"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Welke uitdagingen spelen er?</a:t>
            </a:r>
            <a:endParaRPr lang="nl-NL" sz="3000" b="1" dirty="0">
              <a:solidFill>
                <a:schemeClr val="bg1"/>
              </a:solidFill>
            </a:endParaRPr>
          </a:p>
        </p:txBody>
      </p:sp>
      <p:sp>
        <p:nvSpPr>
          <p:cNvPr id="8" name="Tekstvak 7"/>
          <p:cNvSpPr txBox="1"/>
          <p:nvPr/>
        </p:nvSpPr>
        <p:spPr>
          <a:xfrm>
            <a:off x="3275856" y="2132856"/>
            <a:ext cx="5472608" cy="3200876"/>
          </a:xfrm>
          <a:prstGeom prst="rect">
            <a:avLst/>
          </a:prstGeom>
          <a:noFill/>
        </p:spPr>
        <p:txBody>
          <a:bodyPr wrap="square" rtlCol="0">
            <a:spAutoFit/>
          </a:bodyPr>
          <a:lstStyle/>
          <a:p>
            <a:r>
              <a:rPr lang="nl-NL" sz="2500" b="1" dirty="0" smtClean="0">
                <a:solidFill>
                  <a:schemeClr val="tx1">
                    <a:lumMod val="50000"/>
                    <a:lumOff val="50000"/>
                  </a:schemeClr>
                </a:solidFill>
              </a:rPr>
              <a:t>Bereiken/Informeren van studenten</a:t>
            </a:r>
          </a:p>
          <a:p>
            <a:endParaRPr lang="nl-NL" sz="1500" b="1" dirty="0" smtClean="0">
              <a:solidFill>
                <a:schemeClr val="tx1">
                  <a:lumMod val="50000"/>
                  <a:lumOff val="50000"/>
                </a:schemeClr>
              </a:solidFill>
            </a:endParaRPr>
          </a:p>
          <a:p>
            <a:r>
              <a:rPr lang="nl-NL" sz="2000" b="1" dirty="0" smtClean="0">
                <a:solidFill>
                  <a:schemeClr val="tx1">
                    <a:lumMod val="50000"/>
                    <a:lumOff val="50000"/>
                  </a:schemeClr>
                </a:solidFill>
              </a:rPr>
              <a:t>Feedback ontvangen van studenten</a:t>
            </a:r>
          </a:p>
          <a:p>
            <a:endParaRPr lang="nl-NL" sz="1500" dirty="0" smtClean="0">
              <a:solidFill>
                <a:schemeClr val="tx1">
                  <a:lumMod val="50000"/>
                  <a:lumOff val="50000"/>
                </a:schemeClr>
              </a:solidFill>
            </a:endParaRPr>
          </a:p>
          <a:p>
            <a:r>
              <a:rPr lang="nl-NL" sz="1600" b="1" dirty="0" smtClean="0">
                <a:solidFill>
                  <a:schemeClr val="tx1">
                    <a:lumMod val="50000"/>
                    <a:lumOff val="50000"/>
                  </a:schemeClr>
                </a:solidFill>
              </a:rPr>
              <a:t>Geschillen voorkomen</a:t>
            </a:r>
          </a:p>
          <a:p>
            <a:endParaRPr lang="nl-NL" sz="1500" b="1" dirty="0" smtClean="0">
              <a:solidFill>
                <a:schemeClr val="tx1">
                  <a:lumMod val="50000"/>
                  <a:lumOff val="50000"/>
                </a:schemeClr>
              </a:solidFill>
            </a:endParaRPr>
          </a:p>
          <a:p>
            <a:r>
              <a:rPr lang="nl-NL" sz="1200" b="1" dirty="0" smtClean="0">
                <a:solidFill>
                  <a:schemeClr val="tx1">
                    <a:lumMod val="50000"/>
                    <a:lumOff val="50000"/>
                  </a:schemeClr>
                </a:solidFill>
              </a:rPr>
              <a:t>Extra service aanbieden</a:t>
            </a:r>
          </a:p>
          <a:p>
            <a:endParaRPr lang="nl-NL" sz="1500" b="1" dirty="0" smtClean="0">
              <a:solidFill>
                <a:schemeClr val="tx1">
                  <a:lumMod val="50000"/>
                  <a:lumOff val="50000"/>
                </a:schemeClr>
              </a:solidFill>
            </a:endParaRPr>
          </a:p>
          <a:p>
            <a:r>
              <a:rPr lang="nl-NL" sz="1100" b="1" dirty="0" smtClean="0">
                <a:solidFill>
                  <a:schemeClr val="tx1">
                    <a:lumMod val="50000"/>
                    <a:lumOff val="50000"/>
                  </a:schemeClr>
                </a:solidFill>
              </a:rPr>
              <a:t>Meer…</a:t>
            </a:r>
          </a:p>
          <a:p>
            <a:endParaRPr lang="nl-NL" sz="1100" b="1" dirty="0" smtClean="0">
              <a:solidFill>
                <a:schemeClr val="tx1">
                  <a:lumMod val="50000"/>
                  <a:lumOff val="50000"/>
                </a:schemeClr>
              </a:solidFill>
            </a:endParaRPr>
          </a:p>
          <a:p>
            <a:r>
              <a:rPr lang="nl-NL" sz="1100" u="sng" dirty="0" smtClean="0">
                <a:solidFill>
                  <a:schemeClr val="tx1">
                    <a:lumMod val="50000"/>
                    <a:lumOff val="50000"/>
                  </a:schemeClr>
                </a:solidFill>
              </a:rPr>
              <a:t>Opsomming / Bewijzen van </a:t>
            </a:r>
            <a:r>
              <a:rPr lang="nl-NL" sz="1100" u="sng" dirty="0" err="1" smtClean="0">
                <a:solidFill>
                  <a:schemeClr val="tx1">
                    <a:lumMod val="50000"/>
                    <a:lumOff val="50000"/>
                  </a:schemeClr>
                </a:solidFill>
              </a:rPr>
              <a:t>findings</a:t>
            </a:r>
            <a:r>
              <a:rPr lang="nl-NL" sz="1100" u="sng" dirty="0" smtClean="0">
                <a:solidFill>
                  <a:schemeClr val="tx1">
                    <a:lumMod val="50000"/>
                    <a:lumOff val="50000"/>
                  </a:schemeClr>
                </a:solidFill>
              </a:rPr>
              <a:t> uit gesprekken. </a:t>
            </a:r>
            <a:endParaRPr lang="nl-NL" sz="1100" dirty="0" smtClean="0">
              <a:solidFill>
                <a:schemeClr val="tx1">
                  <a:lumMod val="50000"/>
                  <a:lumOff val="50000"/>
                </a:schemeClr>
              </a:solidFill>
            </a:endParaRPr>
          </a:p>
          <a:p>
            <a:endParaRPr lang="nl-NL" sz="1100" b="1" dirty="0" smtClean="0">
              <a:solidFill>
                <a:schemeClr val="tx1">
                  <a:lumMod val="50000"/>
                  <a:lumOff val="50000"/>
                </a:schemeClr>
              </a:solidFill>
            </a:endParaRPr>
          </a:p>
          <a:p>
            <a:endParaRPr lang="nl-NL" sz="2500" b="1" dirty="0" smtClean="0">
              <a:solidFill>
                <a:schemeClr val="tx1">
                  <a:lumMod val="50000"/>
                  <a:lumOff val="50000"/>
                </a:schemeClr>
              </a:solidFill>
            </a:endParaRPr>
          </a:p>
        </p:txBody>
      </p:sp>
      <p:sp>
        <p:nvSpPr>
          <p:cNvPr id="11" name="Tekstvak 10"/>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solidFill>
                  <a:schemeClr val="bg1"/>
                </a:solidFill>
              </a:rPr>
              <a:t>Uitdagingen</a:t>
            </a:r>
          </a:p>
          <a:p>
            <a:pPr>
              <a:lnSpc>
                <a:spcPct val="200000"/>
              </a:lnSpc>
            </a:pPr>
            <a:r>
              <a:rPr lang="nl-NL" sz="1300" b="1" dirty="0" smtClean="0"/>
              <a:t>Samenwerking</a:t>
            </a:r>
          </a:p>
        </p:txBody>
      </p:sp>
      <p:sp>
        <p:nvSpPr>
          <p:cNvPr id="23" name="Rechthoek 22"/>
          <p:cNvSpPr/>
          <p:nvPr/>
        </p:nvSpPr>
        <p:spPr>
          <a:xfrm>
            <a:off x="8604448"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3" cstate="print"/>
            <a:stretch>
              <a:fillRect/>
            </a:stretch>
          </p:blipFill>
          <p:spPr>
            <a:xfrm>
              <a:off x="2760927" y="2320236"/>
              <a:ext cx="82882" cy="129296"/>
            </a:xfrm>
            <a:prstGeom prst="rect">
              <a:avLst/>
            </a:prstGeom>
          </p:spPr>
        </p:pic>
      </p:grpSp>
      <p:sp>
        <p:nvSpPr>
          <p:cNvPr id="8" name="Tekstvak 7"/>
          <p:cNvSpPr txBox="1"/>
          <p:nvPr/>
        </p:nvSpPr>
        <p:spPr>
          <a:xfrm>
            <a:off x="3275856" y="2132856"/>
            <a:ext cx="5472608" cy="4216539"/>
          </a:xfrm>
          <a:prstGeom prst="rect">
            <a:avLst/>
          </a:prstGeom>
          <a:noFill/>
        </p:spPr>
        <p:txBody>
          <a:bodyPr wrap="square" rtlCol="0">
            <a:spAutoFit/>
          </a:bodyPr>
          <a:lstStyle/>
          <a:p>
            <a:r>
              <a:rPr lang="nl-NL" sz="2500" b="1" dirty="0" smtClean="0">
                <a:solidFill>
                  <a:schemeClr val="tx1">
                    <a:lumMod val="50000"/>
                    <a:lumOff val="50000"/>
                  </a:schemeClr>
                </a:solidFill>
              </a:rPr>
              <a:t>Bereiken van studenten via OHR</a:t>
            </a:r>
          </a:p>
          <a:p>
            <a:endParaRPr lang="nl-NL" sz="2500" b="1" dirty="0" smtClean="0">
              <a:solidFill>
                <a:schemeClr val="tx1">
                  <a:lumMod val="50000"/>
                  <a:lumOff val="50000"/>
                </a:schemeClr>
              </a:solidFill>
            </a:endParaRPr>
          </a:p>
          <a:p>
            <a:r>
              <a:rPr lang="nl-NL" sz="2500" b="1" dirty="0" err="1" smtClean="0">
                <a:solidFill>
                  <a:schemeClr val="tx1">
                    <a:lumMod val="50000"/>
                    <a:lumOff val="50000"/>
                  </a:schemeClr>
                </a:solidFill>
              </a:rPr>
              <a:t>Onlinehuisrekening</a:t>
            </a:r>
            <a:r>
              <a:rPr lang="nl-NL" sz="2500" b="1" dirty="0" smtClean="0">
                <a:solidFill>
                  <a:schemeClr val="tx1">
                    <a:lumMod val="50000"/>
                    <a:lumOff val="50000"/>
                  </a:schemeClr>
                </a:solidFill>
              </a:rPr>
              <a:t> het platform waar studenten regelmatig op te vinden zijn (x aantal per week)</a:t>
            </a:r>
          </a:p>
          <a:p>
            <a:endParaRPr lang="nl-NL" sz="1500" b="1" u="sng" dirty="0" smtClean="0">
              <a:solidFill>
                <a:schemeClr val="tx1">
                  <a:lumMod val="50000"/>
                  <a:lumOff val="50000"/>
                </a:schemeClr>
              </a:solidFill>
            </a:endParaRPr>
          </a:p>
          <a:p>
            <a:r>
              <a:rPr lang="nl-NL" sz="2400" dirty="0" smtClean="0">
                <a:solidFill>
                  <a:schemeClr val="tx1">
                    <a:lumMod val="50000"/>
                    <a:lumOff val="50000"/>
                  </a:schemeClr>
                </a:solidFill>
              </a:rPr>
              <a:t>Informeren van student</a:t>
            </a:r>
          </a:p>
          <a:p>
            <a:r>
              <a:rPr lang="nl-NL" sz="1600" dirty="0" smtClean="0">
                <a:solidFill>
                  <a:schemeClr val="tx1">
                    <a:lumMod val="50000"/>
                    <a:lumOff val="50000"/>
                  </a:schemeClr>
                </a:solidFill>
              </a:rPr>
              <a:t>Gebruik van </a:t>
            </a:r>
            <a:r>
              <a:rPr lang="nl-NL" sz="1600" dirty="0" err="1" smtClean="0">
                <a:solidFill>
                  <a:schemeClr val="tx1">
                    <a:lumMod val="50000"/>
                    <a:lumOff val="50000"/>
                  </a:schemeClr>
                </a:solidFill>
              </a:rPr>
              <a:t>adruimtes</a:t>
            </a:r>
            <a:r>
              <a:rPr lang="nl-NL" sz="1600" dirty="0" smtClean="0">
                <a:solidFill>
                  <a:schemeClr val="tx1">
                    <a:lumMod val="50000"/>
                    <a:lumOff val="50000"/>
                  </a:schemeClr>
                </a:solidFill>
              </a:rPr>
              <a:t> &amp; </a:t>
            </a:r>
            <a:r>
              <a:rPr lang="nl-NL" sz="1600" dirty="0" err="1" smtClean="0">
                <a:solidFill>
                  <a:schemeClr val="tx1">
                    <a:lumMod val="50000"/>
                    <a:lumOff val="50000"/>
                  </a:schemeClr>
                </a:solidFill>
              </a:rPr>
              <a:t>advertorials</a:t>
            </a:r>
            <a:endParaRPr lang="nl-NL" sz="1600" dirty="0" smtClean="0">
              <a:solidFill>
                <a:schemeClr val="tx1">
                  <a:lumMod val="50000"/>
                  <a:lumOff val="50000"/>
                </a:schemeClr>
              </a:solidFill>
            </a:endParaRPr>
          </a:p>
          <a:p>
            <a:endParaRPr lang="nl-NL" sz="2400" dirty="0" smtClean="0">
              <a:solidFill>
                <a:schemeClr val="tx1">
                  <a:lumMod val="50000"/>
                  <a:lumOff val="50000"/>
                </a:schemeClr>
              </a:solidFill>
            </a:endParaRPr>
          </a:p>
          <a:p>
            <a:r>
              <a:rPr lang="nl-NL" sz="2400" dirty="0" smtClean="0">
                <a:solidFill>
                  <a:schemeClr val="tx1">
                    <a:lumMod val="50000"/>
                    <a:lumOff val="50000"/>
                  </a:schemeClr>
                </a:solidFill>
              </a:rPr>
              <a:t>Dialoog met student is mogelijk</a:t>
            </a:r>
          </a:p>
          <a:p>
            <a:r>
              <a:rPr lang="nl-NL" sz="1600" dirty="0" smtClean="0">
                <a:solidFill>
                  <a:schemeClr val="tx1">
                    <a:lumMod val="50000"/>
                    <a:lumOff val="50000"/>
                  </a:schemeClr>
                </a:solidFill>
              </a:rPr>
              <a:t>Rechtstreekse communicatie mogelijk via persoonlijke berichten</a:t>
            </a:r>
          </a:p>
          <a:p>
            <a:endParaRPr lang="nl-NL" sz="2400" u="sng"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Hoe kunnen we samenwerken?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5324535"/>
          </a:xfrm>
          <a:prstGeom prst="rect">
            <a:avLst/>
          </a:prstGeom>
          <a:noFill/>
        </p:spPr>
        <p:txBody>
          <a:bodyPr wrap="square" rtlCol="0">
            <a:spAutoFit/>
          </a:bodyPr>
          <a:lstStyle/>
          <a:p>
            <a:r>
              <a:rPr lang="nl-NL" sz="2500" b="1" dirty="0" smtClean="0">
                <a:solidFill>
                  <a:schemeClr val="tx1">
                    <a:lumMod val="50000"/>
                    <a:lumOff val="50000"/>
                  </a:schemeClr>
                </a:solidFill>
              </a:rPr>
              <a:t>OnlineHuisrekening</a:t>
            </a:r>
          </a:p>
          <a:p>
            <a:pPr>
              <a:buFont typeface="Arial" pitchFamily="34" charset="0"/>
              <a:buChar char="•"/>
            </a:pPr>
            <a:r>
              <a:rPr lang="nl-NL" sz="2000" dirty="0" smtClean="0">
                <a:solidFill>
                  <a:schemeClr val="tx1">
                    <a:lumMod val="50000"/>
                    <a:lumOff val="50000"/>
                  </a:schemeClr>
                </a:solidFill>
              </a:rPr>
              <a:t> </a:t>
            </a:r>
            <a:r>
              <a:rPr lang="nl-NL" sz="2000" dirty="0" smtClean="0">
                <a:solidFill>
                  <a:schemeClr val="tx1">
                    <a:lumMod val="50000"/>
                    <a:lumOff val="50000"/>
                  </a:schemeClr>
                </a:solidFill>
              </a:rPr>
              <a:t>Alle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blijven exclusief toegankelijk voor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Corporaties.  Zoals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a:t>
            </a:r>
            <a:r>
              <a:rPr lang="nl-NL" sz="2000" dirty="0" smtClean="0">
                <a:solidFill>
                  <a:schemeClr val="tx1">
                    <a:lumMod val="50000"/>
                    <a:lumOff val="50000"/>
                  </a:schemeClr>
                </a:solidFill>
              </a:rPr>
              <a:t>en nieuwsbrieven. </a:t>
            </a:r>
          </a:p>
          <a:p>
            <a:pPr>
              <a:buFont typeface="Arial" pitchFamily="34" charset="0"/>
              <a:buChar char="•"/>
            </a:pPr>
            <a:r>
              <a:rPr lang="nl-NL" sz="2000" dirty="0" smtClean="0">
                <a:solidFill>
                  <a:schemeClr val="tx1">
                    <a:lumMod val="50000"/>
                    <a:lumOff val="50000"/>
                  </a:schemeClr>
                </a:solidFill>
              </a:rPr>
              <a:t> OnlineHuisrekening zal dan geen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van derde partijen bij deze studenten plaatsen.</a:t>
            </a:r>
          </a:p>
          <a:p>
            <a:pPr>
              <a:buFont typeface="Arial" pitchFamily="34" charset="0"/>
              <a:buChar char="•"/>
            </a:pPr>
            <a:endParaRPr lang="nl-NL" sz="2500" dirty="0" smtClean="0">
              <a:solidFill>
                <a:schemeClr val="tx1">
                  <a:lumMod val="50000"/>
                  <a:lumOff val="50000"/>
                </a:schemeClr>
              </a:solidFill>
            </a:endParaRPr>
          </a:p>
          <a:p>
            <a:r>
              <a:rPr lang="nl-NL" sz="2500" b="1" dirty="0" smtClean="0">
                <a:solidFill>
                  <a:schemeClr val="tx1">
                    <a:lumMod val="50000"/>
                    <a:lumOff val="50000"/>
                  </a:schemeClr>
                </a:solidFill>
              </a:rPr>
              <a:t>Kosten</a:t>
            </a:r>
          </a:p>
          <a:p>
            <a:pPr>
              <a:buFont typeface="Arial" pitchFamily="34" charset="0"/>
              <a:buChar char="•"/>
            </a:pPr>
            <a:r>
              <a:rPr lang="nl-NL" sz="2000" dirty="0" smtClean="0">
                <a:solidFill>
                  <a:schemeClr val="tx1">
                    <a:lumMod val="50000"/>
                    <a:lumOff val="50000"/>
                  </a:schemeClr>
                </a:solidFill>
              </a:rPr>
              <a:t> Het versturen van mailings richting studenten kost al snel €0,55 per verstuurde brief. Via OHR </a:t>
            </a:r>
            <a:r>
              <a:rPr lang="nl-NL" sz="2000" dirty="0" smtClean="0">
                <a:solidFill>
                  <a:schemeClr val="tx1">
                    <a:lumMod val="50000"/>
                    <a:lumOff val="50000"/>
                  </a:schemeClr>
                </a:solidFill>
              </a:rPr>
              <a:t>is direct </a:t>
            </a:r>
            <a:r>
              <a:rPr lang="nl-NL" sz="2000" dirty="0" smtClean="0">
                <a:solidFill>
                  <a:schemeClr val="tx1">
                    <a:lumMod val="50000"/>
                    <a:lumOff val="50000"/>
                  </a:schemeClr>
                </a:solidFill>
              </a:rPr>
              <a:t>de beheerder van een eenheid te </a:t>
            </a:r>
            <a:r>
              <a:rPr lang="nl-NL" sz="2000" dirty="0" smtClean="0">
                <a:solidFill>
                  <a:schemeClr val="tx1">
                    <a:lumMod val="50000"/>
                    <a:lumOff val="50000"/>
                  </a:schemeClr>
                </a:solidFill>
              </a:rPr>
              <a:t>bereiken</a:t>
            </a:r>
            <a:r>
              <a:rPr lang="nl-NL" sz="2000" dirty="0" smtClean="0">
                <a:solidFill>
                  <a:schemeClr val="tx1">
                    <a:lumMod val="50000"/>
                    <a:lumOff val="50000"/>
                  </a:schemeClr>
                </a:solidFill>
              </a:rPr>
              <a:t> </a:t>
            </a:r>
            <a:r>
              <a:rPr lang="nl-NL" sz="2000" dirty="0" smtClean="0">
                <a:solidFill>
                  <a:schemeClr val="tx1">
                    <a:lumMod val="50000"/>
                    <a:lumOff val="50000"/>
                  </a:schemeClr>
                </a:solidFill>
              </a:rPr>
              <a:t>met een nieuwsbrief die is </a:t>
            </a:r>
            <a:r>
              <a:rPr lang="nl-NL" sz="2000" dirty="0" err="1" smtClean="0">
                <a:solidFill>
                  <a:schemeClr val="tx1">
                    <a:lumMod val="50000"/>
                    <a:lumOff val="50000"/>
                  </a:schemeClr>
                </a:solidFill>
              </a:rPr>
              <a:t>gepersonaliseerd</a:t>
            </a:r>
            <a:r>
              <a:rPr lang="nl-NL" sz="2000" dirty="0" smtClean="0">
                <a:solidFill>
                  <a:schemeClr val="tx1">
                    <a:lumMod val="50000"/>
                    <a:lumOff val="50000"/>
                  </a:schemeClr>
                </a:solidFill>
              </a:rPr>
              <a:t> voor het huis of zelfs persoon.</a:t>
            </a:r>
            <a:r>
              <a:rPr lang="nl-NL" sz="2000" dirty="0" smtClean="0">
                <a:solidFill>
                  <a:schemeClr val="tx1">
                    <a:lumMod val="50000"/>
                    <a:lumOff val="50000"/>
                  </a:schemeClr>
                </a:solidFill>
              </a:rPr>
              <a:t/>
            </a:r>
            <a:br>
              <a:rPr lang="nl-NL" sz="2000" dirty="0" smtClean="0">
                <a:solidFill>
                  <a:schemeClr val="tx1">
                    <a:lumMod val="50000"/>
                    <a:lumOff val="50000"/>
                  </a:schemeClr>
                </a:solidFill>
              </a:rPr>
            </a:br>
            <a:endParaRPr lang="nl-NL" sz="2000" b="1"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Waarom exclusiviteit?</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26" name="Picture 2"/>
          <p:cNvPicPr>
            <a:picLocks noChangeAspect="1" noChangeArrowheads="1"/>
          </p:cNvPicPr>
          <p:nvPr/>
        </p:nvPicPr>
        <p:blipFill>
          <a:blip r:embed="rId5" cstate="print"/>
          <a:srcRect b="72235"/>
          <a:stretch>
            <a:fillRect/>
          </a:stretch>
        </p:blipFill>
        <p:spPr bwMode="auto">
          <a:xfrm>
            <a:off x="323528" y="3933056"/>
            <a:ext cx="1200150" cy="989087"/>
          </a:xfrm>
          <a:prstGeom prst="rect">
            <a:avLst/>
          </a:prstGeom>
          <a:noFill/>
          <a:ln w="9525">
            <a:noFill/>
            <a:miter lim="800000"/>
            <a:headEnd/>
            <a:tailEnd/>
          </a:ln>
        </p:spPr>
      </p:pic>
      <p:sp>
        <p:nvSpPr>
          <p:cNvPr id="13" name="Rechthoek 12"/>
          <p:cNvSpPr/>
          <p:nvPr/>
        </p:nvSpPr>
        <p:spPr>
          <a:xfrm>
            <a:off x="1547664" y="3933056"/>
            <a:ext cx="1440160" cy="1615827"/>
          </a:xfrm>
          <a:prstGeom prst="rect">
            <a:avLst/>
          </a:prstGeom>
        </p:spPr>
        <p:txBody>
          <a:bodyPr wrap="square">
            <a:spAutoFit/>
          </a:bodyPr>
          <a:lstStyle/>
          <a:p>
            <a:r>
              <a:rPr lang="nl-NL" sz="1100" dirty="0" smtClean="0">
                <a:solidFill>
                  <a:schemeClr val="tx1">
                    <a:lumMod val="50000"/>
                    <a:lumOff val="50000"/>
                  </a:schemeClr>
                </a:solidFill>
              </a:rPr>
              <a:t>Kosten per </a:t>
            </a:r>
            <a:r>
              <a:rPr lang="nl-NL" sz="1100" dirty="0" err="1" smtClean="0">
                <a:solidFill>
                  <a:schemeClr val="tx1">
                    <a:lumMod val="50000"/>
                    <a:lumOff val="50000"/>
                  </a:schemeClr>
                </a:solidFill>
              </a:rPr>
              <a:t>gepersonaliseerde</a:t>
            </a:r>
            <a:r>
              <a:rPr lang="nl-NL" sz="1100" dirty="0" smtClean="0">
                <a:solidFill>
                  <a:schemeClr val="tx1">
                    <a:lumMod val="50000"/>
                    <a:lumOff val="50000"/>
                  </a:schemeClr>
                </a:solidFill>
              </a:rPr>
              <a:t> brief bij aanlevering van logo, tekst en reguliere verzending:</a:t>
            </a:r>
          </a:p>
          <a:p>
            <a:r>
              <a:rPr lang="nl-NL" sz="1100" dirty="0" smtClean="0">
                <a:solidFill>
                  <a:schemeClr val="tx1">
                    <a:lumMod val="50000"/>
                    <a:lumOff val="50000"/>
                  </a:schemeClr>
                </a:solidFill>
              </a:rPr>
              <a:t>€0,55 </a:t>
            </a:r>
            <a:endParaRPr lang="nl-NL" sz="1100" dirty="0" smtClean="0">
              <a:solidFill>
                <a:schemeClr val="tx1">
                  <a:lumMod val="50000"/>
                  <a:lumOff val="50000"/>
                </a:schemeClr>
              </a:solidFill>
            </a:endParaRPr>
          </a:p>
          <a:p>
            <a:endParaRPr lang="nl-NL" sz="1100" dirty="0" smtClean="0">
              <a:solidFill>
                <a:schemeClr val="tx1">
                  <a:lumMod val="50000"/>
                  <a:lumOff val="50000"/>
                </a:schemeClr>
              </a:solidFill>
            </a:endParaRPr>
          </a:p>
          <a:p>
            <a:r>
              <a:rPr lang="nl-NL" sz="1100" dirty="0" smtClean="0">
                <a:solidFill>
                  <a:schemeClr val="tx1">
                    <a:lumMod val="50000"/>
                    <a:lumOff val="50000"/>
                  </a:schemeClr>
                </a:solidFill>
              </a:rPr>
              <a:t>Ongeveer 80.000 p/j = €44.000</a:t>
            </a:r>
            <a:endParaRPr lang="nl-NL" sz="11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5632311"/>
          </a:xfrm>
          <a:prstGeom prst="rect">
            <a:avLst/>
          </a:prstGeom>
          <a:noFill/>
        </p:spPr>
        <p:txBody>
          <a:bodyPr wrap="square" rtlCol="0">
            <a:spAutoFit/>
          </a:bodyPr>
          <a:lstStyle/>
          <a:p>
            <a:r>
              <a:rPr lang="nl-NL" sz="2500" b="1" dirty="0" smtClean="0">
                <a:solidFill>
                  <a:schemeClr val="tx1">
                    <a:lumMod val="50000"/>
                    <a:lumOff val="50000"/>
                  </a:schemeClr>
                </a:solidFill>
              </a:rPr>
              <a:t>Acties OnlineHuisrekening</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Aanlevering OHR kaartjes aan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partners</a:t>
            </a: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AdSpace</a:t>
            </a:r>
            <a:r>
              <a:rPr lang="nl-NL" sz="2000" dirty="0" smtClean="0">
                <a:solidFill>
                  <a:schemeClr val="tx1">
                    <a:lumMod val="50000"/>
                    <a:lumOff val="50000"/>
                  </a:schemeClr>
                </a:solidFill>
              </a:rPr>
              <a:t> voor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partners (exclusief)</a:t>
            </a:r>
          </a:p>
          <a:p>
            <a:pPr>
              <a:buFont typeface="Arial" pitchFamily="34" charset="0"/>
              <a:buChar char="•"/>
            </a:pPr>
            <a:r>
              <a:rPr lang="nl-NL" sz="2000" dirty="0" smtClean="0">
                <a:solidFill>
                  <a:schemeClr val="tx1">
                    <a:lumMod val="50000"/>
                    <a:lumOff val="50000"/>
                  </a:schemeClr>
                </a:solidFill>
              </a:rPr>
              <a:t> Peilingen voor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partners</a:t>
            </a:r>
          </a:p>
          <a:p>
            <a:pPr>
              <a:buFont typeface="Arial" pitchFamily="34" charset="0"/>
              <a:buChar char="•"/>
            </a:pPr>
            <a:r>
              <a:rPr lang="nl-NL" sz="2000" dirty="0" smtClean="0">
                <a:solidFill>
                  <a:schemeClr val="tx1">
                    <a:lumMod val="50000"/>
                    <a:lumOff val="50000"/>
                  </a:schemeClr>
                </a:solidFill>
              </a:rPr>
              <a:t> Corporaties als Partner/pers/nieuws aankondigen</a:t>
            </a: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Whitelabeling</a:t>
            </a:r>
            <a:r>
              <a:rPr lang="nl-NL" sz="2000" dirty="0" smtClean="0">
                <a:solidFill>
                  <a:schemeClr val="tx1">
                    <a:lumMod val="50000"/>
                    <a:lumOff val="50000"/>
                  </a:schemeClr>
                </a:solidFill>
              </a:rPr>
              <a:t> per </a:t>
            </a:r>
            <a:r>
              <a:rPr lang="nl-NL" sz="2000" dirty="0" err="1" smtClean="0">
                <a:solidFill>
                  <a:schemeClr val="tx1">
                    <a:lumMod val="50000"/>
                    <a:lumOff val="50000"/>
                  </a:schemeClr>
                </a:solidFill>
              </a:rPr>
              <a:t>coorperatie</a:t>
            </a:r>
            <a:endParaRPr lang="nl-NL" sz="2000" dirty="0" smtClean="0">
              <a:solidFill>
                <a:schemeClr val="tx1">
                  <a:lumMod val="50000"/>
                  <a:lumOff val="50000"/>
                </a:schemeClr>
              </a:solidFill>
            </a:endParaRPr>
          </a:p>
          <a:p>
            <a:endParaRPr lang="nl-NL" sz="2500" b="1" dirty="0" smtClean="0">
              <a:solidFill>
                <a:schemeClr val="tx1">
                  <a:lumMod val="50000"/>
                  <a:lumOff val="50000"/>
                </a:schemeClr>
              </a:solidFill>
            </a:endParaRPr>
          </a:p>
          <a:p>
            <a:r>
              <a:rPr lang="nl-NL" sz="2500" b="1" dirty="0" smtClean="0">
                <a:solidFill>
                  <a:schemeClr val="tx1">
                    <a:lumMod val="50000"/>
                    <a:lumOff val="50000"/>
                  </a:schemeClr>
                </a:solidFill>
              </a:rPr>
              <a:t>Acties </a:t>
            </a:r>
            <a:r>
              <a:rPr lang="nl-NL" sz="2500" b="1" dirty="0" err="1" smtClean="0">
                <a:solidFill>
                  <a:schemeClr val="tx1">
                    <a:lumMod val="50000"/>
                    <a:lumOff val="50000"/>
                  </a:schemeClr>
                </a:solidFill>
              </a:rPr>
              <a:t>KencesPartners</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Toevoegen OHR Kaartjes aan welkomstpakket</a:t>
            </a:r>
          </a:p>
          <a:p>
            <a:pPr>
              <a:buFont typeface="Arial" pitchFamily="34" charset="0"/>
              <a:buChar char="•"/>
            </a:pPr>
            <a:r>
              <a:rPr lang="nl-NL" sz="2000" dirty="0" smtClean="0">
                <a:solidFill>
                  <a:schemeClr val="tx1">
                    <a:lumMod val="50000"/>
                    <a:lumOff val="50000"/>
                  </a:schemeClr>
                </a:solidFill>
              </a:rPr>
              <a:t> Nieuwe studenten toevoegen aan </a:t>
            </a:r>
            <a:r>
              <a:rPr lang="nl-NL" sz="2000" dirty="0" err="1" smtClean="0">
                <a:solidFill>
                  <a:schemeClr val="tx1">
                    <a:lumMod val="50000"/>
                    <a:lumOff val="50000"/>
                  </a:schemeClr>
                </a:solidFill>
              </a:rPr>
              <a:t>Whitelabel</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Linking</a:t>
            </a:r>
            <a:r>
              <a:rPr lang="nl-NL" sz="2000" dirty="0" smtClean="0">
                <a:solidFill>
                  <a:schemeClr val="tx1">
                    <a:lumMod val="50000"/>
                    <a:lumOff val="50000"/>
                  </a:schemeClr>
                </a:solidFill>
              </a:rPr>
              <a:t> via website naar </a:t>
            </a:r>
            <a:r>
              <a:rPr lang="nl-NL" sz="2000" dirty="0" err="1" smtClean="0">
                <a:solidFill>
                  <a:schemeClr val="tx1">
                    <a:lumMod val="50000"/>
                    <a:lumOff val="50000"/>
                  </a:schemeClr>
                </a:solidFill>
              </a:rPr>
              <a:t>Whitelabel</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OHR als partner/pers/nieuws</a:t>
            </a:r>
          </a:p>
          <a:p>
            <a:pPr>
              <a:buFont typeface="Arial" pitchFamily="34" charset="0"/>
              <a:buChar char="•"/>
            </a:pPr>
            <a:r>
              <a:rPr lang="nl-NL" sz="2000" dirty="0" smtClean="0">
                <a:solidFill>
                  <a:schemeClr val="tx1">
                    <a:lumMod val="50000"/>
                    <a:lumOff val="50000"/>
                  </a:schemeClr>
                </a:solidFill>
              </a:rPr>
              <a:t> Rechtstreeks OHR student benaderen via </a:t>
            </a:r>
            <a:r>
              <a:rPr lang="nl-NL" sz="2000" dirty="0" err="1" smtClean="0">
                <a:solidFill>
                  <a:schemeClr val="tx1">
                    <a:lumMod val="50000"/>
                    <a:lumOff val="50000"/>
                  </a:schemeClr>
                </a:solidFill>
              </a:rPr>
              <a:t>ads</a:t>
            </a:r>
            <a:endParaRPr lang="nl-NL" sz="2000" dirty="0" smtClean="0">
              <a:solidFill>
                <a:schemeClr val="tx1">
                  <a:lumMod val="50000"/>
                  <a:lumOff val="50000"/>
                </a:schemeClr>
              </a:solidFill>
            </a:endParaRPr>
          </a:p>
          <a:p>
            <a:r>
              <a:rPr lang="nl-NL" sz="2000" dirty="0" smtClean="0">
                <a:solidFill>
                  <a:schemeClr val="tx1">
                    <a:lumMod val="50000"/>
                    <a:lumOff val="50000"/>
                  </a:schemeClr>
                </a:solidFill>
              </a:rPr>
              <a:t/>
            </a:r>
            <a:br>
              <a:rPr lang="nl-NL" sz="2000" dirty="0" smtClean="0">
                <a:solidFill>
                  <a:schemeClr val="tx1">
                    <a:lumMod val="50000"/>
                    <a:lumOff val="50000"/>
                  </a:schemeClr>
                </a:solidFill>
              </a:rPr>
            </a:br>
            <a:endParaRPr lang="nl-NL" sz="2000" b="1"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Aanbieding 1 – </a:t>
            </a:r>
            <a:r>
              <a:rPr lang="nl-NL" sz="3000" b="1" dirty="0" smtClean="0">
                <a:solidFill>
                  <a:schemeClr val="bg1"/>
                </a:solidFill>
              </a:rPr>
              <a:t>Acties</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6247864"/>
          </a:xfrm>
          <a:prstGeom prst="rect">
            <a:avLst/>
          </a:prstGeom>
          <a:noFill/>
        </p:spPr>
        <p:txBody>
          <a:bodyPr wrap="square" rtlCol="0">
            <a:spAutoFit/>
          </a:bodyPr>
          <a:lstStyle/>
          <a:p>
            <a:r>
              <a:rPr lang="nl-NL" sz="2500" b="1" dirty="0" smtClean="0">
                <a:solidFill>
                  <a:schemeClr val="tx1">
                    <a:lumMod val="50000"/>
                    <a:lumOff val="50000"/>
                  </a:schemeClr>
                </a:solidFill>
              </a:rPr>
              <a:t>Basis</a:t>
            </a:r>
          </a:p>
          <a:p>
            <a:pPr>
              <a:buFont typeface="Arial" pitchFamily="34" charset="0"/>
              <a:buChar char="•"/>
            </a:pPr>
            <a:r>
              <a:rPr lang="nl-NL" sz="2000" dirty="0" smtClean="0">
                <a:solidFill>
                  <a:schemeClr val="tx1">
                    <a:lumMod val="50000"/>
                    <a:lumOff val="50000"/>
                  </a:schemeClr>
                </a:solidFill>
              </a:rPr>
              <a:t> Afnemen van service voor peilingen</a:t>
            </a:r>
          </a:p>
          <a:p>
            <a:pPr>
              <a:buFont typeface="Arial" pitchFamily="34" charset="0"/>
              <a:buChar char="•"/>
            </a:pPr>
            <a:r>
              <a:rPr lang="nl-NL" sz="2000" dirty="0" smtClean="0">
                <a:solidFill>
                  <a:schemeClr val="tx1">
                    <a:lumMod val="50000"/>
                    <a:lumOff val="50000"/>
                  </a:schemeClr>
                </a:solidFill>
              </a:rPr>
              <a:t> </a:t>
            </a:r>
            <a:r>
              <a:rPr lang="nl-NL" sz="2000" dirty="0" smtClean="0">
                <a:solidFill>
                  <a:schemeClr val="tx1">
                    <a:lumMod val="50000"/>
                    <a:lumOff val="50000"/>
                  </a:schemeClr>
                </a:solidFill>
              </a:rPr>
              <a:t>Gebruik maken van </a:t>
            </a:r>
            <a:r>
              <a:rPr lang="nl-NL" sz="2000" dirty="0" err="1" smtClean="0">
                <a:solidFill>
                  <a:schemeClr val="tx1">
                    <a:lumMod val="50000"/>
                    <a:lumOff val="50000"/>
                  </a:schemeClr>
                </a:solidFill>
              </a:rPr>
              <a:t>AdSpace</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Whitelabeling</a:t>
            </a:r>
            <a:r>
              <a:rPr lang="nl-NL" sz="2000" dirty="0" smtClean="0">
                <a:solidFill>
                  <a:schemeClr val="tx1">
                    <a:lumMod val="50000"/>
                    <a:lumOff val="50000"/>
                  </a:schemeClr>
                </a:solidFill>
              </a:rPr>
              <a:t>  / eigen </a:t>
            </a:r>
            <a:r>
              <a:rPr lang="nl-NL" sz="2000" dirty="0" err="1" smtClean="0">
                <a:solidFill>
                  <a:schemeClr val="tx1">
                    <a:lumMod val="50000"/>
                    <a:lumOff val="50000"/>
                  </a:schemeClr>
                </a:solidFill>
              </a:rPr>
              <a:t>url</a:t>
            </a:r>
            <a:r>
              <a:rPr lang="nl-NL" sz="2000" dirty="0" smtClean="0">
                <a:solidFill>
                  <a:schemeClr val="tx1">
                    <a:lumMod val="50000"/>
                    <a:lumOff val="50000"/>
                  </a:schemeClr>
                </a:solidFill>
              </a:rPr>
              <a:t> per corporatie</a:t>
            </a:r>
          </a:p>
          <a:p>
            <a:r>
              <a:rPr lang="nl-NL" sz="2000" dirty="0" smtClean="0">
                <a:solidFill>
                  <a:schemeClr val="tx1">
                    <a:lumMod val="50000"/>
                    <a:lumOff val="50000"/>
                  </a:schemeClr>
                </a:solidFill>
              </a:rPr>
              <a:t>	€5000,- p/j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breed (2011)</a:t>
            </a:r>
          </a:p>
          <a:p>
            <a:pPr>
              <a:buFont typeface="Arial" pitchFamily="34" charset="0"/>
              <a:buChar char="•"/>
            </a:pPr>
            <a:endParaRPr lang="nl-NL" sz="2000" dirty="0" smtClean="0">
              <a:solidFill>
                <a:schemeClr val="tx1">
                  <a:lumMod val="50000"/>
                  <a:lumOff val="50000"/>
                </a:schemeClr>
              </a:solidFill>
            </a:endParaRPr>
          </a:p>
          <a:p>
            <a:r>
              <a:rPr lang="nl-NL" sz="2500" b="1" dirty="0" smtClean="0">
                <a:solidFill>
                  <a:schemeClr val="tx1">
                    <a:lumMod val="50000"/>
                    <a:lumOff val="50000"/>
                  </a:schemeClr>
                </a:solidFill>
              </a:rPr>
              <a:t>Exclusiviteit (basis +)</a:t>
            </a:r>
          </a:p>
          <a:p>
            <a:pPr>
              <a:buFont typeface="Arial" pitchFamily="34" charset="0"/>
              <a:buChar char="•"/>
            </a:pPr>
            <a:r>
              <a:rPr lang="nl-NL" sz="2000" dirty="0" smtClean="0">
                <a:solidFill>
                  <a:schemeClr val="tx1">
                    <a:lumMod val="50000"/>
                    <a:lumOff val="50000"/>
                  </a:schemeClr>
                </a:solidFill>
              </a:rPr>
              <a:t>Exclusiviteit van </a:t>
            </a:r>
            <a:r>
              <a:rPr lang="nl-NL" sz="2000" dirty="0" err="1" smtClean="0">
                <a:solidFill>
                  <a:schemeClr val="tx1">
                    <a:lumMod val="50000"/>
                    <a:lumOff val="50000"/>
                  </a:schemeClr>
                </a:solidFill>
              </a:rPr>
              <a:t>Adspace</a:t>
            </a: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zien alleen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a:t>
            </a:r>
          </a:p>
          <a:p>
            <a:pPr>
              <a:buFont typeface="Arial" pitchFamily="34" charset="0"/>
              <a:buChar char="•"/>
            </a:pPr>
            <a:r>
              <a:rPr lang="nl-NL" sz="2000" dirty="0" smtClean="0">
                <a:solidFill>
                  <a:schemeClr val="tx1">
                    <a:lumMod val="50000"/>
                    <a:lumOff val="50000"/>
                  </a:schemeClr>
                </a:solidFill>
              </a:rPr>
              <a:t> Rechtstreekse mailing richting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a:t>
            </a:r>
          </a:p>
          <a:p>
            <a:r>
              <a:rPr lang="nl-NL" sz="2000" dirty="0" smtClean="0">
                <a:solidFill>
                  <a:schemeClr val="tx1">
                    <a:lumMod val="50000"/>
                    <a:lumOff val="50000"/>
                  </a:schemeClr>
                </a:solidFill>
              </a:rPr>
              <a:t>	€15000,- p/j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breed (2011)</a:t>
            </a:r>
          </a:p>
          <a:p>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b="1"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Aanbieding 1 – De kosten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1419</TotalTime>
  <Words>1260</Words>
  <Application>Microsoft Office PowerPoint</Application>
  <PresentationFormat>Diavoorstelling (4:3)</PresentationFormat>
  <Paragraphs>195</Paragraphs>
  <Slides>15</Slides>
  <Notes>7</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Office-thema</vt:lpstr>
      <vt:lpstr>Dia 1</vt:lpstr>
      <vt:lpstr>Dia 2</vt:lpstr>
      <vt:lpstr>Dia 3</vt:lpstr>
      <vt:lpstr>Dia 4</vt:lpstr>
      <vt:lpstr>Dia 5</vt:lpstr>
      <vt:lpstr>Dia 6</vt:lpstr>
      <vt:lpstr>Dia 7</vt:lpstr>
      <vt:lpstr>Dia 8</vt:lpstr>
      <vt:lpstr>Dia 9</vt:lpstr>
      <vt:lpstr>Dia 10</vt:lpstr>
      <vt:lpstr>Commercieel uitbuiten platform</vt:lpstr>
      <vt:lpstr>Uit te werken</vt:lpstr>
      <vt:lpstr>Dia 13</vt:lpstr>
      <vt:lpstr>Dia 14</vt:lpstr>
      <vt:lpstr>Dia 15</vt:lpstr>
    </vt:vector>
  </TitlesOfParts>
  <Company>CHIDERO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OHR</dc:title>
  <dc:creator>Christ de Rooij</dc:creator>
  <cp:lastModifiedBy>Gebruiker</cp:lastModifiedBy>
  <cp:revision>131</cp:revision>
  <dcterms:created xsi:type="dcterms:W3CDTF">2010-09-22T09:57:26Z</dcterms:created>
  <dcterms:modified xsi:type="dcterms:W3CDTF">2011-11-21T21:40:57Z</dcterms:modified>
  <cp:contentStatus>template</cp:contentStatus>
</cp:coreProperties>
</file>